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  <p:sldMasterId id="2147483697" r:id="rId3"/>
  </p:sldMasterIdLst>
  <p:notesMasterIdLst>
    <p:notesMasterId r:id="rId33"/>
  </p:notesMasterIdLst>
  <p:handoutMasterIdLst>
    <p:handoutMasterId r:id="rId34"/>
  </p:handoutMasterIdLst>
  <p:sldIdLst>
    <p:sldId id="257" r:id="rId4"/>
    <p:sldId id="258" r:id="rId5"/>
    <p:sldId id="259" r:id="rId6"/>
    <p:sldId id="261" r:id="rId7"/>
    <p:sldId id="276" r:id="rId8"/>
    <p:sldId id="282" r:id="rId9"/>
    <p:sldId id="260" r:id="rId10"/>
    <p:sldId id="279" r:id="rId11"/>
    <p:sldId id="277" r:id="rId12"/>
    <p:sldId id="278" r:id="rId13"/>
    <p:sldId id="283" r:id="rId14"/>
    <p:sldId id="262" r:id="rId15"/>
    <p:sldId id="265" r:id="rId16"/>
    <p:sldId id="266" r:id="rId17"/>
    <p:sldId id="267" r:id="rId18"/>
    <p:sldId id="284" r:id="rId19"/>
    <p:sldId id="270" r:id="rId20"/>
    <p:sldId id="271" r:id="rId21"/>
    <p:sldId id="291" r:id="rId22"/>
    <p:sldId id="292" r:id="rId23"/>
    <p:sldId id="272" r:id="rId24"/>
    <p:sldId id="273" r:id="rId25"/>
    <p:sldId id="293" r:id="rId26"/>
    <p:sldId id="294" r:id="rId27"/>
    <p:sldId id="296" r:id="rId28"/>
    <p:sldId id="275" r:id="rId29"/>
    <p:sldId id="288" r:id="rId30"/>
    <p:sldId id="289" r:id="rId31"/>
    <p:sldId id="269" r:id="rId32"/>
  </p:sldIdLst>
  <p:sldSz cx="9144000" cy="6858000" type="screen4x3"/>
  <p:notesSz cx="6934200" cy="92202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5" autoAdjust="0"/>
    <p:restoredTop sz="96433" autoAdjust="0"/>
  </p:normalViewPr>
  <p:slideViewPr>
    <p:cSldViewPr snapToGrid="0" showGuides="1">
      <p:cViewPr varScale="1">
        <p:scale>
          <a:sx n="75" d="100"/>
          <a:sy n="75" d="100"/>
        </p:scale>
        <p:origin x="-8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242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0E8A40-3E25-4EA7-B097-5E2C39B560C2}" type="doc">
      <dgm:prSet loTypeId="urn:microsoft.com/office/officeart/2005/8/layout/cycle3" loCatId="cycle" qsTypeId="urn:microsoft.com/office/officeart/2005/8/quickstyle/3d2" qsCatId="3D" csTypeId="urn:microsoft.com/office/officeart/2005/8/colors/colorful1#4" csCatId="colorful" phldr="1"/>
      <dgm:spPr/>
      <dgm:t>
        <a:bodyPr/>
        <a:lstStyle/>
        <a:p>
          <a:endParaRPr lang="es-ES"/>
        </a:p>
      </dgm:t>
    </dgm:pt>
    <dgm:pt modelId="{D57A7CF1-8DA5-4D88-AE43-89CE900578FD}">
      <dgm:prSet phldrT="[Texto]"/>
      <dgm:spPr/>
      <dgm:t>
        <a:bodyPr/>
        <a:lstStyle/>
        <a:p>
          <a:r>
            <a:rPr lang="es-PE" b="1" dirty="0" smtClean="0">
              <a:latin typeface="+mn-lt"/>
            </a:rPr>
            <a:t>EDUCACIÓN EN GESTIÓN DEL RIESGO</a:t>
          </a:r>
        </a:p>
        <a:p>
          <a:r>
            <a:rPr lang="es-PE" b="1" dirty="0" smtClean="0">
              <a:latin typeface="+mn-lt"/>
            </a:rPr>
            <a:t>Desarrollar cultura de prevención ante riesgos </a:t>
          </a:r>
          <a:endParaRPr lang="es-ES" b="1" dirty="0" smtClean="0">
            <a:latin typeface="+mn-lt"/>
          </a:endParaRPr>
        </a:p>
      </dgm:t>
    </dgm:pt>
    <dgm:pt modelId="{ECE4C704-0FDB-4CE9-96DD-8E76988BB64D}" type="parTrans" cxnId="{30A72FD7-8DCA-4F8D-AC14-A9559F66F909}">
      <dgm:prSet/>
      <dgm:spPr/>
      <dgm:t>
        <a:bodyPr/>
        <a:lstStyle/>
        <a:p>
          <a:endParaRPr lang="es-ES" b="1">
            <a:latin typeface="+mn-lt"/>
          </a:endParaRPr>
        </a:p>
      </dgm:t>
    </dgm:pt>
    <dgm:pt modelId="{411AB579-4C56-4742-98F6-628542150EDE}" type="sibTrans" cxnId="{30A72FD7-8DCA-4F8D-AC14-A9559F66F909}">
      <dgm:prSet/>
      <dgm:spPr/>
      <dgm:t>
        <a:bodyPr/>
        <a:lstStyle/>
        <a:p>
          <a:endParaRPr lang="es-ES" b="1">
            <a:latin typeface="+mn-lt"/>
          </a:endParaRPr>
        </a:p>
      </dgm:t>
    </dgm:pt>
    <dgm:pt modelId="{2A9A0FB2-F15B-4882-AA82-89B9BC8F322E}">
      <dgm:prSet phldrT="[Texto]"/>
      <dgm:spPr/>
      <dgm:t>
        <a:bodyPr/>
        <a:lstStyle/>
        <a:p>
          <a:r>
            <a:rPr lang="es-PE" b="1" dirty="0" smtClean="0">
              <a:latin typeface="+mn-lt"/>
            </a:rPr>
            <a:t>EDUCACIÓN EN ECOEFICIENCIA</a:t>
          </a:r>
        </a:p>
        <a:p>
          <a:r>
            <a:rPr lang="es-PE" b="1" dirty="0" smtClean="0">
              <a:latin typeface="+mn-lt"/>
            </a:rPr>
            <a:t>Promover valores que permitan  dejar de lado las  prácticas negativas de impacto ambiental</a:t>
          </a:r>
          <a:endParaRPr lang="es-ES" b="1" dirty="0" smtClean="0">
            <a:latin typeface="+mn-lt"/>
          </a:endParaRPr>
        </a:p>
      </dgm:t>
    </dgm:pt>
    <dgm:pt modelId="{7C1CE23F-716B-42C0-BFB2-84433D931121}" type="parTrans" cxnId="{0CDFE47C-AD8D-44EE-B281-739B2B5757C8}">
      <dgm:prSet/>
      <dgm:spPr/>
      <dgm:t>
        <a:bodyPr/>
        <a:lstStyle/>
        <a:p>
          <a:endParaRPr lang="es-ES" b="1">
            <a:latin typeface="+mn-lt"/>
          </a:endParaRPr>
        </a:p>
      </dgm:t>
    </dgm:pt>
    <dgm:pt modelId="{3ED66A2D-9D7E-41D2-BB37-C66165CA7600}" type="sibTrans" cxnId="{0CDFE47C-AD8D-44EE-B281-739B2B5757C8}">
      <dgm:prSet/>
      <dgm:spPr/>
      <dgm:t>
        <a:bodyPr/>
        <a:lstStyle/>
        <a:p>
          <a:endParaRPr lang="es-ES" b="1">
            <a:latin typeface="+mn-lt"/>
          </a:endParaRPr>
        </a:p>
      </dgm:t>
    </dgm:pt>
    <dgm:pt modelId="{AD910DE5-3375-4F95-8AE3-11576A9EAEA1}">
      <dgm:prSet phldrT="[Texto]"/>
      <dgm:spPr/>
      <dgm:t>
        <a:bodyPr/>
        <a:lstStyle/>
        <a:p>
          <a:r>
            <a:rPr lang="es-PE" b="1" dirty="0" smtClean="0">
              <a:latin typeface="+mn-lt"/>
            </a:rPr>
            <a:t>GESTIÓN INSTITUCIONAL</a:t>
          </a:r>
        </a:p>
        <a:p>
          <a:r>
            <a:rPr lang="es-PE" b="1" dirty="0" smtClean="0">
              <a:latin typeface="+mn-lt"/>
            </a:rPr>
            <a:t>Institucionalización para la educación ambiental</a:t>
          </a:r>
          <a:endParaRPr lang="es-ES" b="1" dirty="0" smtClean="0">
            <a:latin typeface="+mn-lt"/>
          </a:endParaRPr>
        </a:p>
      </dgm:t>
    </dgm:pt>
    <dgm:pt modelId="{33F61CCB-0783-433A-8C0D-BACF0E1AA233}" type="parTrans" cxnId="{E40DFA54-E21C-40BD-9D01-1307E7F97FB9}">
      <dgm:prSet/>
      <dgm:spPr/>
      <dgm:t>
        <a:bodyPr/>
        <a:lstStyle/>
        <a:p>
          <a:endParaRPr lang="es-ES" b="1">
            <a:latin typeface="+mn-lt"/>
          </a:endParaRPr>
        </a:p>
      </dgm:t>
    </dgm:pt>
    <dgm:pt modelId="{48D77A68-5B5C-42C2-ABF1-E6B2C145A69B}" type="sibTrans" cxnId="{E40DFA54-E21C-40BD-9D01-1307E7F97FB9}">
      <dgm:prSet/>
      <dgm:spPr/>
      <dgm:t>
        <a:bodyPr/>
        <a:lstStyle/>
        <a:p>
          <a:endParaRPr lang="es-ES" b="1">
            <a:latin typeface="+mn-lt"/>
          </a:endParaRPr>
        </a:p>
      </dgm:t>
    </dgm:pt>
    <dgm:pt modelId="{36B04DDA-6A93-4905-946B-32F5059DC2D5}">
      <dgm:prSet phldrT="[Texto]"/>
      <dgm:spPr/>
      <dgm:t>
        <a:bodyPr/>
        <a:lstStyle/>
        <a:p>
          <a:r>
            <a:rPr lang="es-PE" b="1" dirty="0" smtClean="0">
              <a:latin typeface="+mn-lt"/>
            </a:rPr>
            <a:t>GESTIÓN PEDAGÓGICA</a:t>
          </a:r>
        </a:p>
        <a:p>
          <a:r>
            <a:rPr lang="es-PE" b="1" dirty="0" smtClean="0">
              <a:latin typeface="+mn-lt"/>
            </a:rPr>
            <a:t>Desarrollo del proceso pedagógico ambiental</a:t>
          </a:r>
          <a:endParaRPr lang="es-ES" b="1" dirty="0" smtClean="0">
            <a:latin typeface="+mn-lt"/>
          </a:endParaRPr>
        </a:p>
      </dgm:t>
    </dgm:pt>
    <dgm:pt modelId="{98569806-5E16-4999-94A3-33A711752319}" type="parTrans" cxnId="{395855EE-A81C-4509-A1C3-4A6D4087090B}">
      <dgm:prSet/>
      <dgm:spPr/>
      <dgm:t>
        <a:bodyPr/>
        <a:lstStyle/>
        <a:p>
          <a:endParaRPr lang="es-ES" b="1">
            <a:latin typeface="+mn-lt"/>
          </a:endParaRPr>
        </a:p>
      </dgm:t>
    </dgm:pt>
    <dgm:pt modelId="{8A6A84DF-5071-4AC5-B9BF-A5115FD16121}" type="sibTrans" cxnId="{395855EE-A81C-4509-A1C3-4A6D4087090B}">
      <dgm:prSet/>
      <dgm:spPr/>
      <dgm:t>
        <a:bodyPr/>
        <a:lstStyle/>
        <a:p>
          <a:endParaRPr lang="es-ES" b="1">
            <a:latin typeface="+mn-lt"/>
          </a:endParaRPr>
        </a:p>
      </dgm:t>
    </dgm:pt>
    <dgm:pt modelId="{0DA66897-5531-4508-88E1-FCD0C16E5045}">
      <dgm:prSet phldrT="[Texto]"/>
      <dgm:spPr/>
      <dgm:t>
        <a:bodyPr/>
        <a:lstStyle/>
        <a:p>
          <a:r>
            <a:rPr lang="es-PE" b="1" dirty="0" smtClean="0">
              <a:latin typeface="+mn-lt"/>
            </a:rPr>
            <a:t>EDUCACIÓN EN SALUD</a:t>
          </a:r>
        </a:p>
        <a:p>
          <a:r>
            <a:rPr lang="es-PE" b="1" dirty="0" smtClean="0">
              <a:latin typeface="+mn-lt"/>
            </a:rPr>
            <a:t>Lograr  nuevos estilos de vida saludables</a:t>
          </a:r>
          <a:endParaRPr lang="es-ES" b="1" dirty="0" smtClean="0">
            <a:latin typeface="+mn-lt"/>
          </a:endParaRPr>
        </a:p>
      </dgm:t>
    </dgm:pt>
    <dgm:pt modelId="{4ECAF239-A708-49D8-B6B5-CE11487DF99D}" type="parTrans" cxnId="{C982B3E0-CB07-4F9C-8552-0929C67FCCED}">
      <dgm:prSet/>
      <dgm:spPr/>
      <dgm:t>
        <a:bodyPr/>
        <a:lstStyle/>
        <a:p>
          <a:endParaRPr lang="es-ES" b="1">
            <a:latin typeface="+mn-lt"/>
          </a:endParaRPr>
        </a:p>
      </dgm:t>
    </dgm:pt>
    <dgm:pt modelId="{80345669-7B1E-46A3-BDC6-71B7A986A17F}" type="sibTrans" cxnId="{C982B3E0-CB07-4F9C-8552-0929C67FCCED}">
      <dgm:prSet/>
      <dgm:spPr/>
      <dgm:t>
        <a:bodyPr/>
        <a:lstStyle/>
        <a:p>
          <a:endParaRPr lang="es-ES" b="1">
            <a:latin typeface="+mn-lt"/>
          </a:endParaRPr>
        </a:p>
      </dgm:t>
    </dgm:pt>
    <dgm:pt modelId="{C468B285-8355-4624-A0A7-699D04855608}" type="pres">
      <dgm:prSet presAssocID="{470E8A40-3E25-4EA7-B097-5E2C39B560C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3DF2E1E-9147-4B59-BBB3-84431CD88E0D}" type="pres">
      <dgm:prSet presAssocID="{470E8A40-3E25-4EA7-B097-5E2C39B560C2}" presName="cycle" presStyleCnt="0"/>
      <dgm:spPr/>
      <dgm:t>
        <a:bodyPr/>
        <a:lstStyle/>
        <a:p>
          <a:endParaRPr lang="es-ES"/>
        </a:p>
      </dgm:t>
    </dgm:pt>
    <dgm:pt modelId="{950C0B09-94BA-481E-85F6-400589199790}" type="pres">
      <dgm:prSet presAssocID="{D57A7CF1-8DA5-4D88-AE43-89CE900578FD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4E08632-B6C2-4FA9-B5B8-FEC0356F646D}" type="pres">
      <dgm:prSet presAssocID="{411AB579-4C56-4742-98F6-628542150EDE}" presName="sibTransFirstNode" presStyleLbl="bgShp" presStyleIdx="0" presStyleCnt="1"/>
      <dgm:spPr/>
      <dgm:t>
        <a:bodyPr/>
        <a:lstStyle/>
        <a:p>
          <a:endParaRPr lang="es-ES"/>
        </a:p>
      </dgm:t>
    </dgm:pt>
    <dgm:pt modelId="{E62232C7-88DB-482E-A9BC-E82BE82BE575}" type="pres">
      <dgm:prSet presAssocID="{2A9A0FB2-F15B-4882-AA82-89B9BC8F322E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D01F41F-0D17-4947-80C5-414DB89D367A}" type="pres">
      <dgm:prSet presAssocID="{AD910DE5-3375-4F95-8AE3-11576A9EAEA1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3DEEE9F-15CD-46A1-85C7-2F4834AB7897}" type="pres">
      <dgm:prSet presAssocID="{36B04DDA-6A93-4905-946B-32F5059DC2D5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F1EF45B-0BEF-4BF5-8C78-152D519D0864}" type="pres">
      <dgm:prSet presAssocID="{0DA66897-5531-4508-88E1-FCD0C16E5045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AE678CC-6DDE-4EE8-8D33-6E3A9E4CAC6A}" type="presOf" srcId="{0DA66897-5531-4508-88E1-FCD0C16E5045}" destId="{FF1EF45B-0BEF-4BF5-8C78-152D519D0864}" srcOrd="0" destOrd="0" presId="urn:microsoft.com/office/officeart/2005/8/layout/cycle3"/>
    <dgm:cxn modelId="{CF851386-80A5-4102-80C5-7BC15E57F047}" type="presOf" srcId="{D57A7CF1-8DA5-4D88-AE43-89CE900578FD}" destId="{950C0B09-94BA-481E-85F6-400589199790}" srcOrd="0" destOrd="0" presId="urn:microsoft.com/office/officeart/2005/8/layout/cycle3"/>
    <dgm:cxn modelId="{EBDA5AA1-B2DE-408D-9A54-0E351AA2F660}" type="presOf" srcId="{470E8A40-3E25-4EA7-B097-5E2C39B560C2}" destId="{C468B285-8355-4624-A0A7-699D04855608}" srcOrd="0" destOrd="0" presId="urn:microsoft.com/office/officeart/2005/8/layout/cycle3"/>
    <dgm:cxn modelId="{E40DFA54-E21C-40BD-9D01-1307E7F97FB9}" srcId="{470E8A40-3E25-4EA7-B097-5E2C39B560C2}" destId="{AD910DE5-3375-4F95-8AE3-11576A9EAEA1}" srcOrd="2" destOrd="0" parTransId="{33F61CCB-0783-433A-8C0D-BACF0E1AA233}" sibTransId="{48D77A68-5B5C-42C2-ABF1-E6B2C145A69B}"/>
    <dgm:cxn modelId="{BDCC2D93-BEDE-45E1-B9E9-49F2C450F62A}" type="presOf" srcId="{AD910DE5-3375-4F95-8AE3-11576A9EAEA1}" destId="{2D01F41F-0D17-4947-80C5-414DB89D367A}" srcOrd="0" destOrd="0" presId="urn:microsoft.com/office/officeart/2005/8/layout/cycle3"/>
    <dgm:cxn modelId="{395855EE-A81C-4509-A1C3-4A6D4087090B}" srcId="{470E8A40-3E25-4EA7-B097-5E2C39B560C2}" destId="{36B04DDA-6A93-4905-946B-32F5059DC2D5}" srcOrd="3" destOrd="0" parTransId="{98569806-5E16-4999-94A3-33A711752319}" sibTransId="{8A6A84DF-5071-4AC5-B9BF-A5115FD16121}"/>
    <dgm:cxn modelId="{3BD6FC5C-A7A9-40F4-AB4F-6B13D5D86041}" type="presOf" srcId="{36B04DDA-6A93-4905-946B-32F5059DC2D5}" destId="{03DEEE9F-15CD-46A1-85C7-2F4834AB7897}" srcOrd="0" destOrd="0" presId="urn:microsoft.com/office/officeart/2005/8/layout/cycle3"/>
    <dgm:cxn modelId="{30A72FD7-8DCA-4F8D-AC14-A9559F66F909}" srcId="{470E8A40-3E25-4EA7-B097-5E2C39B560C2}" destId="{D57A7CF1-8DA5-4D88-AE43-89CE900578FD}" srcOrd="0" destOrd="0" parTransId="{ECE4C704-0FDB-4CE9-96DD-8E76988BB64D}" sibTransId="{411AB579-4C56-4742-98F6-628542150EDE}"/>
    <dgm:cxn modelId="{2F49AD17-00CC-4464-911E-C5CFFC48A677}" type="presOf" srcId="{411AB579-4C56-4742-98F6-628542150EDE}" destId="{14E08632-B6C2-4FA9-B5B8-FEC0356F646D}" srcOrd="0" destOrd="0" presId="urn:microsoft.com/office/officeart/2005/8/layout/cycle3"/>
    <dgm:cxn modelId="{C982B3E0-CB07-4F9C-8552-0929C67FCCED}" srcId="{470E8A40-3E25-4EA7-B097-5E2C39B560C2}" destId="{0DA66897-5531-4508-88E1-FCD0C16E5045}" srcOrd="4" destOrd="0" parTransId="{4ECAF239-A708-49D8-B6B5-CE11487DF99D}" sibTransId="{80345669-7B1E-46A3-BDC6-71B7A986A17F}"/>
    <dgm:cxn modelId="{D4D25A4C-9D4D-4DAB-8D92-09A417CB2460}" type="presOf" srcId="{2A9A0FB2-F15B-4882-AA82-89B9BC8F322E}" destId="{E62232C7-88DB-482E-A9BC-E82BE82BE575}" srcOrd="0" destOrd="0" presId="urn:microsoft.com/office/officeart/2005/8/layout/cycle3"/>
    <dgm:cxn modelId="{0CDFE47C-AD8D-44EE-B281-739B2B5757C8}" srcId="{470E8A40-3E25-4EA7-B097-5E2C39B560C2}" destId="{2A9A0FB2-F15B-4882-AA82-89B9BC8F322E}" srcOrd="1" destOrd="0" parTransId="{7C1CE23F-716B-42C0-BFB2-84433D931121}" sibTransId="{3ED66A2D-9D7E-41D2-BB37-C66165CA7600}"/>
    <dgm:cxn modelId="{3FDD32D3-AD1E-4C4F-A465-B6C237191AF9}" type="presParOf" srcId="{C468B285-8355-4624-A0A7-699D04855608}" destId="{B3DF2E1E-9147-4B59-BBB3-84431CD88E0D}" srcOrd="0" destOrd="0" presId="urn:microsoft.com/office/officeart/2005/8/layout/cycle3"/>
    <dgm:cxn modelId="{A9904E72-AB75-472E-8948-68336B1E3F76}" type="presParOf" srcId="{B3DF2E1E-9147-4B59-BBB3-84431CD88E0D}" destId="{950C0B09-94BA-481E-85F6-400589199790}" srcOrd="0" destOrd="0" presId="urn:microsoft.com/office/officeart/2005/8/layout/cycle3"/>
    <dgm:cxn modelId="{04B318AD-527C-4A38-BFC0-413181D647F8}" type="presParOf" srcId="{B3DF2E1E-9147-4B59-BBB3-84431CD88E0D}" destId="{14E08632-B6C2-4FA9-B5B8-FEC0356F646D}" srcOrd="1" destOrd="0" presId="urn:microsoft.com/office/officeart/2005/8/layout/cycle3"/>
    <dgm:cxn modelId="{A0586BDD-E370-492A-99F9-A1B1425B64CA}" type="presParOf" srcId="{B3DF2E1E-9147-4B59-BBB3-84431CD88E0D}" destId="{E62232C7-88DB-482E-A9BC-E82BE82BE575}" srcOrd="2" destOrd="0" presId="urn:microsoft.com/office/officeart/2005/8/layout/cycle3"/>
    <dgm:cxn modelId="{0850A383-F71A-413E-B2AF-40AAF81CC177}" type="presParOf" srcId="{B3DF2E1E-9147-4B59-BBB3-84431CD88E0D}" destId="{2D01F41F-0D17-4947-80C5-414DB89D367A}" srcOrd="3" destOrd="0" presId="urn:microsoft.com/office/officeart/2005/8/layout/cycle3"/>
    <dgm:cxn modelId="{51AA10A7-398E-46D6-AB74-E764FD855FA3}" type="presParOf" srcId="{B3DF2E1E-9147-4B59-BBB3-84431CD88E0D}" destId="{03DEEE9F-15CD-46A1-85C7-2F4834AB7897}" srcOrd="4" destOrd="0" presId="urn:microsoft.com/office/officeart/2005/8/layout/cycle3"/>
    <dgm:cxn modelId="{114436CA-4726-44C8-8365-80817321EC8D}" type="presParOf" srcId="{B3DF2E1E-9147-4B59-BBB3-84431CD88E0D}" destId="{FF1EF45B-0BEF-4BF5-8C78-152D519D0864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E08632-B6C2-4FA9-B5B8-FEC0356F646D}">
      <dsp:nvSpPr>
        <dsp:cNvPr id="0" name=""/>
        <dsp:cNvSpPr/>
      </dsp:nvSpPr>
      <dsp:spPr>
        <a:xfrm>
          <a:off x="459025" y="40377"/>
          <a:ext cx="3557692" cy="3557692"/>
        </a:xfrm>
        <a:prstGeom prst="circularArrow">
          <a:avLst>
            <a:gd name="adj1" fmla="val 5544"/>
            <a:gd name="adj2" fmla="val 330680"/>
            <a:gd name="adj3" fmla="val 13882413"/>
            <a:gd name="adj4" fmla="val 17321491"/>
            <a:gd name="adj5" fmla="val 5757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950C0B09-94BA-481E-85F6-400589199790}">
      <dsp:nvSpPr>
        <dsp:cNvPr id="0" name=""/>
        <dsp:cNvSpPr/>
      </dsp:nvSpPr>
      <dsp:spPr>
        <a:xfrm>
          <a:off x="1443470" y="58770"/>
          <a:ext cx="1588801" cy="794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800" b="1" kern="1200" dirty="0" smtClean="0">
              <a:latin typeface="+mn-lt"/>
            </a:rPr>
            <a:t>EDUCACIÓN EN GESTIÓN DEL RIESGO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800" b="1" kern="1200" dirty="0" smtClean="0">
              <a:latin typeface="+mn-lt"/>
            </a:rPr>
            <a:t>Desarrollar cultura de prevención ante riesgos </a:t>
          </a:r>
          <a:endParaRPr lang="es-ES" sz="800" b="1" kern="1200" dirty="0" smtClean="0">
            <a:latin typeface="+mn-lt"/>
          </a:endParaRPr>
        </a:p>
      </dsp:txBody>
      <dsp:txXfrm>
        <a:off x="1482249" y="97549"/>
        <a:ext cx="1511243" cy="716842"/>
      </dsp:txXfrm>
    </dsp:sp>
    <dsp:sp modelId="{E62232C7-88DB-482E-A9BC-E82BE82BE575}">
      <dsp:nvSpPr>
        <dsp:cNvPr id="0" name=""/>
        <dsp:cNvSpPr/>
      </dsp:nvSpPr>
      <dsp:spPr>
        <a:xfrm>
          <a:off x="2886356" y="1107087"/>
          <a:ext cx="1588801" cy="7944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800" b="1" kern="1200" dirty="0" smtClean="0">
              <a:latin typeface="+mn-lt"/>
            </a:rPr>
            <a:t>EDUCACIÓN EN ECOEFICIENCIA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800" b="1" kern="1200" dirty="0" smtClean="0">
              <a:latin typeface="+mn-lt"/>
            </a:rPr>
            <a:t>Promover valores que permitan  dejar de lado las  prácticas negativas de impacto ambiental</a:t>
          </a:r>
          <a:endParaRPr lang="es-ES" sz="800" b="1" kern="1200" dirty="0" smtClean="0">
            <a:latin typeface="+mn-lt"/>
          </a:endParaRPr>
        </a:p>
      </dsp:txBody>
      <dsp:txXfrm>
        <a:off x="2925135" y="1145866"/>
        <a:ext cx="1511243" cy="716842"/>
      </dsp:txXfrm>
    </dsp:sp>
    <dsp:sp modelId="{2D01F41F-0D17-4947-80C5-414DB89D367A}">
      <dsp:nvSpPr>
        <dsp:cNvPr id="0" name=""/>
        <dsp:cNvSpPr/>
      </dsp:nvSpPr>
      <dsp:spPr>
        <a:xfrm>
          <a:off x="2335223" y="2803301"/>
          <a:ext cx="1588801" cy="7944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800" b="1" kern="1200" dirty="0" smtClean="0">
              <a:latin typeface="+mn-lt"/>
            </a:rPr>
            <a:t>GESTIÓN INSTITUCIONAL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800" b="1" kern="1200" dirty="0" smtClean="0">
              <a:latin typeface="+mn-lt"/>
            </a:rPr>
            <a:t>Institucionalización para la educación ambiental</a:t>
          </a:r>
          <a:endParaRPr lang="es-ES" sz="800" b="1" kern="1200" dirty="0" smtClean="0">
            <a:latin typeface="+mn-lt"/>
          </a:endParaRPr>
        </a:p>
      </dsp:txBody>
      <dsp:txXfrm>
        <a:off x="2374002" y="2842080"/>
        <a:ext cx="1511243" cy="716842"/>
      </dsp:txXfrm>
    </dsp:sp>
    <dsp:sp modelId="{03DEEE9F-15CD-46A1-85C7-2F4834AB7897}">
      <dsp:nvSpPr>
        <dsp:cNvPr id="0" name=""/>
        <dsp:cNvSpPr/>
      </dsp:nvSpPr>
      <dsp:spPr>
        <a:xfrm>
          <a:off x="551718" y="2803301"/>
          <a:ext cx="1588801" cy="7944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800" b="1" kern="1200" dirty="0" smtClean="0">
              <a:latin typeface="+mn-lt"/>
            </a:rPr>
            <a:t>GESTIÓN PEDAGÓGICA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800" b="1" kern="1200" dirty="0" smtClean="0">
              <a:latin typeface="+mn-lt"/>
            </a:rPr>
            <a:t>Desarrollo del proceso pedagógico ambiental</a:t>
          </a:r>
          <a:endParaRPr lang="es-ES" sz="800" b="1" kern="1200" dirty="0" smtClean="0">
            <a:latin typeface="+mn-lt"/>
          </a:endParaRPr>
        </a:p>
      </dsp:txBody>
      <dsp:txXfrm>
        <a:off x="590497" y="2842080"/>
        <a:ext cx="1511243" cy="716842"/>
      </dsp:txXfrm>
    </dsp:sp>
    <dsp:sp modelId="{FF1EF45B-0BEF-4BF5-8C78-152D519D0864}">
      <dsp:nvSpPr>
        <dsp:cNvPr id="0" name=""/>
        <dsp:cNvSpPr/>
      </dsp:nvSpPr>
      <dsp:spPr>
        <a:xfrm>
          <a:off x="585" y="1107087"/>
          <a:ext cx="1588801" cy="79440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800" b="1" kern="1200" dirty="0" smtClean="0">
              <a:latin typeface="+mn-lt"/>
            </a:rPr>
            <a:t>EDUCACIÓN EN SALUD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800" b="1" kern="1200" dirty="0" smtClean="0">
              <a:latin typeface="+mn-lt"/>
            </a:rPr>
            <a:t>Lograr  nuevos estilos de vida saludables</a:t>
          </a:r>
          <a:endParaRPr lang="es-ES" sz="800" b="1" kern="1200" dirty="0" smtClean="0">
            <a:latin typeface="+mn-lt"/>
          </a:endParaRPr>
        </a:p>
      </dsp:txBody>
      <dsp:txXfrm>
        <a:off x="39364" y="1145866"/>
        <a:ext cx="1511243" cy="7168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2611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27775" y="0"/>
            <a:ext cx="3004820" cy="462611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D66C899B-102E-4698-8BC3-11E5E3D25255}" type="datetimeFigureOut">
              <a:rPr lang="es-PE" smtClean="0"/>
              <a:t>08/04/2015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757590"/>
            <a:ext cx="3004820" cy="4626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27775" y="8757590"/>
            <a:ext cx="3004820" cy="4626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C08F3A59-CD1D-4BDF-AE0D-02D972DF53E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0214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2611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2611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C1684664-D255-4C7E-8F07-021013912869}" type="datetimeFigureOut">
              <a:rPr lang="es-PE" smtClean="0"/>
              <a:t>08/04/2015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92238" y="1152525"/>
            <a:ext cx="4149725" cy="3111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93420" y="4437221"/>
            <a:ext cx="5547360" cy="3630454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57590"/>
            <a:ext cx="3004820" cy="4626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27775" y="8757590"/>
            <a:ext cx="3004820" cy="4626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6FEFF479-8CAA-4B5A-A5E6-35E9B1B3AE3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3559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2C78BE-050F-45E8-A3BC-DA971E574F09}" type="slidenum">
              <a:rPr lang="es-PE" smtClean="0">
                <a:solidFill>
                  <a:prstClr val="black"/>
                </a:solidFill>
              </a:rPr>
              <a:pPr/>
              <a:t>29</a:t>
            </a:fld>
            <a:endParaRPr lang="es-P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411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2F71-7D8F-4963-A2BF-8B00C43D65B6}" type="datetimeFigureOut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08/04/2015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C9B3-C79B-45EE-ACE3-0A712B122BF3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65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2F71-7D8F-4963-A2BF-8B00C43D65B6}" type="datetimeFigureOut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08/04/2015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C9B3-C79B-45EE-ACE3-0A712B122BF3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929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2F71-7D8F-4963-A2BF-8B00C43D65B6}" type="datetimeFigureOut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08/04/2015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C9B3-C79B-45EE-ACE3-0A712B122BF3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25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2F71-7D8F-4963-A2BF-8B00C43D65B6}" type="datetimeFigureOut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08/04/2015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C9B3-C79B-45EE-ACE3-0A712B122BF3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7608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F0DF1-2024-44E1-89CA-07B8FE2BDBE7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08/04/2015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FA5A-BD60-47E5-81B0-181567093AE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0663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F0DF1-2024-44E1-89CA-07B8FE2BDBE7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08/04/2015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FA5A-BD60-47E5-81B0-181567093AE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8357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F0DF1-2024-44E1-89CA-07B8FE2BDBE7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08/04/2015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FA5A-BD60-47E5-81B0-181567093AE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7931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F0DF1-2024-44E1-89CA-07B8FE2BDBE7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08/04/2015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FA5A-BD60-47E5-81B0-181567093AE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5093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F0DF1-2024-44E1-89CA-07B8FE2BDBE7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08/04/2015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FA5A-BD60-47E5-81B0-181567093AE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716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F0DF1-2024-44E1-89CA-07B8FE2BDBE7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08/04/2015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FA5A-BD60-47E5-81B0-181567093AE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6329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F0DF1-2024-44E1-89CA-07B8FE2BDBE7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08/04/2015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FA5A-BD60-47E5-81B0-181567093AE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461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2F71-7D8F-4963-A2BF-8B00C43D65B6}" type="datetimeFigureOut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08/04/2015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C9B3-C79B-45EE-ACE3-0A712B122BF3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4603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F0DF1-2024-44E1-89CA-07B8FE2BDBE7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08/04/2015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FA5A-BD60-47E5-81B0-181567093AE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2246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F0DF1-2024-44E1-89CA-07B8FE2BDBE7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08/04/2015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FA5A-BD60-47E5-81B0-181567093AE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4074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F0DF1-2024-44E1-89CA-07B8FE2BDBE7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08/04/2015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FA5A-BD60-47E5-81B0-181567093AE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9846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F0DF1-2024-44E1-89CA-07B8FE2BDBE7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08/04/2015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FA5A-BD60-47E5-81B0-181567093AE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5156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3ED81-62E6-4510-B0DA-D75B16D85D7C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296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74229-B7E1-41B0-A6A3-AFD337337230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7725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19F0D-10CC-4715-8CDB-D59CFC92D01A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6464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D44A5-6595-4160-9274-596E29653916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3301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16452-DA2A-4014-A4A9-0CBB80BF7573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4037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3A4FD-9223-493D-A036-D47CEBE0F450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081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2F71-7D8F-4963-A2BF-8B00C43D65B6}" type="datetimeFigureOut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08/04/2015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C9B3-C79B-45EE-ACE3-0A712B122BF3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0619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E06A6-05BF-4618-B20B-AB8E69439B47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1264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F92CC-3D5A-451A-8B6A-A436E96AE62E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1597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8EF71-ABE5-4CFE-BA9F-CA14E42049F6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9197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461E3-9218-4A88-878E-9E6CB7A7664D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55093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5E88F-A350-4E90-82DC-47142EFB5B13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189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7F33A-5A2E-4BC0-A144-48EDF4E1BF5E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32849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4A5FF-1195-4B6E-8A99-5FDD6CC275DA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335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7ECF6-AE09-4F43-806B-2F0E4FE6148A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12101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5EE7A-0DDE-41E5-A200-6451CE93C80C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591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2F71-7D8F-4963-A2BF-8B00C43D65B6}" type="datetimeFigureOut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08/04/2015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C9B3-C79B-45EE-ACE3-0A712B122BF3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711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2F71-7D8F-4963-A2BF-8B00C43D65B6}" type="datetimeFigureOut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08/04/2015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C9B3-C79B-45EE-ACE3-0A712B122BF3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280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2F71-7D8F-4963-A2BF-8B00C43D65B6}" type="datetimeFigureOut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08/04/2015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C9B3-C79B-45EE-ACE3-0A712B122BF3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810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2F71-7D8F-4963-A2BF-8B00C43D65B6}" type="datetimeFigureOut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08/04/2015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C9B3-C79B-45EE-ACE3-0A712B122BF3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941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2F71-7D8F-4963-A2BF-8B00C43D65B6}" type="datetimeFigureOut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08/04/2015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C9B3-C79B-45EE-ACE3-0A712B122BF3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753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2F71-7D8F-4963-A2BF-8B00C43D65B6}" type="datetimeFigureOut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08/04/2015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C9B3-C79B-45EE-ACE3-0A712B122BF3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383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82F71-7D8F-4963-A2BF-8B00C43D65B6}" type="datetimeFigureOut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08/04/2015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2C9B3-C79B-45EE-ACE3-0A712B122BF3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70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F0DF1-2024-44E1-89CA-07B8FE2BDBE7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08/04/2015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CFA5A-BD60-47E5-81B0-181567093AE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397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0902CE-CFC1-4B66-8338-6268BB0863C8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1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hyperlink" Target="http://www.minedu.gob.pe/cambiemoslaeducacion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Relationship Id="rId4" Type="http://schemas.openxmlformats.org/officeDocument/2006/relationships/hyperlink" Target="http://www.minedu.gob.pe/educa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defondos.com/images/wallpapers/3D%20Rana-30955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7"/>
            <a:ext cx="9180512" cy="688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539552" y="2214554"/>
            <a:ext cx="5976664" cy="2582598"/>
          </a:xfrm>
          <a:prstGeom prst="roundRect">
            <a:avLst>
              <a:gd name="adj" fmla="val 16667"/>
            </a:avLst>
          </a:prstGeom>
          <a:solidFill>
            <a:srgbClr val="99CC00">
              <a:alpha val="70000"/>
            </a:srgbClr>
          </a:solidFill>
          <a:ln w="76200"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lnSpc>
                <a:spcPct val="80000"/>
              </a:lnSpc>
            </a:pPr>
            <a:r>
              <a:rPr lang="es-PE" sz="3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EL</a:t>
            </a:r>
            <a:r>
              <a:rPr lang="es-PE" sz="3200" dirty="0" smtClean="0"/>
              <a:t> </a:t>
            </a:r>
            <a:r>
              <a:rPr lang="es-PE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PROYECTO </a:t>
            </a:r>
            <a:r>
              <a:rPr lang="es-PE" sz="3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DE EDUCACIÓN AMBIENTAL INTEGRADO (</a:t>
            </a:r>
            <a:r>
              <a:rPr lang="es-PE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PEAI) EN EL PLAN ANUAL DE TRABAJO</a:t>
            </a:r>
            <a:endParaRPr lang="es-PE" sz="3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7" name="11 Subtítulo"/>
          <p:cNvSpPr>
            <a:spLocks noGrp="1"/>
          </p:cNvSpPr>
          <p:nvPr>
            <p:ph type="subTitle" idx="1"/>
          </p:nvPr>
        </p:nvSpPr>
        <p:spPr>
          <a:xfrm>
            <a:off x="819994" y="5021156"/>
            <a:ext cx="6120358" cy="1000132"/>
          </a:xfrm>
        </p:spPr>
        <p:txBody>
          <a:bodyPr>
            <a:normAutofit/>
          </a:bodyPr>
          <a:lstStyle/>
          <a:p>
            <a:pPr algn="l"/>
            <a:endParaRPr lang="es-PE" sz="1800" b="1" dirty="0" smtClean="0">
              <a:solidFill>
                <a:schemeClr val="bg1"/>
              </a:solidFill>
              <a:latin typeface="Maiandra GD" pitchFamily="34" charset="0"/>
            </a:endParaRPr>
          </a:p>
          <a:p>
            <a:pPr algn="l"/>
            <a:r>
              <a:rPr lang="es-PE" sz="1800" b="1" dirty="0" smtClean="0">
                <a:solidFill>
                  <a:schemeClr val="bg1"/>
                </a:solidFill>
                <a:latin typeface="Maiandra GD" pitchFamily="34" charset="0"/>
              </a:rPr>
              <a:t>Lima</a:t>
            </a:r>
            <a:r>
              <a:rPr lang="es-PE" sz="1800" b="1" dirty="0">
                <a:solidFill>
                  <a:schemeClr val="bg1"/>
                </a:solidFill>
                <a:latin typeface="Maiandra GD" pitchFamily="34" charset="0"/>
              </a:rPr>
              <a:t>, </a:t>
            </a:r>
            <a:r>
              <a:rPr lang="es-PE" sz="1800" b="1" dirty="0" smtClean="0">
                <a:solidFill>
                  <a:schemeClr val="bg1"/>
                </a:solidFill>
                <a:latin typeface="Maiandra GD" pitchFamily="34" charset="0"/>
              </a:rPr>
              <a:t>Marzo 2014</a:t>
            </a:r>
            <a:endParaRPr lang="es-PE" sz="1800" b="1" dirty="0">
              <a:solidFill>
                <a:schemeClr val="bg1"/>
              </a:solidFill>
              <a:latin typeface="Maiandra GD" pitchFamily="34" charset="0"/>
            </a:endParaRPr>
          </a:p>
        </p:txBody>
      </p:sp>
      <p:pic>
        <p:nvPicPr>
          <p:cNvPr id="8" name="7 Imagen" descr="D:\HYAURI\ORGANIZACION DE H. YAURI\Educacion ambiental\Materiales\banner para capc\menbrete dieca.jpg"/>
          <p:cNvPicPr/>
          <p:nvPr/>
        </p:nvPicPr>
        <p:blipFill>
          <a:blip r:embed="rId3"/>
          <a:srcRect l="3602" t="4721" r="4117" b="86051"/>
          <a:stretch>
            <a:fillRect/>
          </a:stretch>
        </p:blipFill>
        <p:spPr bwMode="auto">
          <a:xfrm>
            <a:off x="1857356" y="547539"/>
            <a:ext cx="671517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8 Grupo"/>
          <p:cNvGrpSpPr/>
          <p:nvPr/>
        </p:nvGrpSpPr>
        <p:grpSpPr>
          <a:xfrm>
            <a:off x="763016" y="404664"/>
            <a:ext cx="928664" cy="928694"/>
            <a:chOff x="2782573" y="2997522"/>
            <a:chExt cx="928664" cy="92869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9 Elipse"/>
            <p:cNvSpPr/>
            <p:nvPr/>
          </p:nvSpPr>
          <p:spPr>
            <a:xfrm>
              <a:off x="2782573" y="2997522"/>
              <a:ext cx="928664" cy="92869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prstClr val="white"/>
                </a:solidFill>
              </a:endParaRPr>
            </a:p>
          </p:txBody>
        </p:sp>
        <p:pic>
          <p:nvPicPr>
            <p:cNvPr id="11" name="Picture 4" descr="http://www2.minedu.gob.pe/educam/img/Sello_campana.gif">
              <a:hlinkClick r:id="rId4"/>
            </p:cNvPr>
            <p:cNvPicPr/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2839551" y="3054515"/>
              <a:ext cx="814707" cy="814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" name="12 Rectángulo"/>
          <p:cNvSpPr/>
          <p:nvPr/>
        </p:nvSpPr>
        <p:spPr>
          <a:xfrm>
            <a:off x="1115616" y="1196752"/>
            <a:ext cx="72008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sz="1000" dirty="0">
                <a:solidFill>
                  <a:srgbClr val="000000"/>
                </a:solidFill>
                <a:latin typeface="Maiandra GD" pitchFamily="34" charset="0"/>
                <a:ea typeface="Times New Roman" pitchFamily="18" charset="0"/>
                <a:cs typeface="Calibri" pitchFamily="34" charset="0"/>
              </a:rPr>
              <a:t>"Año de la Inversión para el Desarrollo Rural y la Seguridad Alimentaria"</a:t>
            </a:r>
            <a:br>
              <a:rPr lang="es-PE" sz="1000" dirty="0">
                <a:solidFill>
                  <a:srgbClr val="000000"/>
                </a:solidFill>
                <a:latin typeface="Maiandra GD" pitchFamily="34" charset="0"/>
                <a:ea typeface="Times New Roman" pitchFamily="18" charset="0"/>
                <a:cs typeface="Calibri" pitchFamily="34" charset="0"/>
              </a:rPr>
            </a:br>
            <a:r>
              <a:rPr lang="es-PE" sz="1000" dirty="0">
                <a:solidFill>
                  <a:srgbClr val="000000"/>
                </a:solidFill>
                <a:latin typeface="Maiandra GD" pitchFamily="34" charset="0"/>
                <a:ea typeface="Times New Roman" pitchFamily="18" charset="0"/>
                <a:cs typeface="Calibri" pitchFamily="34" charset="0"/>
              </a:rPr>
              <a:t>"Decenio de las Personas con Discapacidad en el Perú 2007 - 2016"</a:t>
            </a:r>
          </a:p>
        </p:txBody>
      </p:sp>
    </p:spTree>
    <p:extLst>
      <p:ext uri="{BB962C8B-B14F-4D97-AF65-F5344CB8AC3E}">
        <p14:creationId xmlns:p14="http://schemas.microsoft.com/office/powerpoint/2010/main" val="273852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http://www.defondos.com/images/wallpapers/3D%20Rana-30955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3"/>
            <a:ext cx="9180512" cy="688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500034" y="1643050"/>
            <a:ext cx="8286808" cy="4714908"/>
          </a:xfrm>
          <a:prstGeom prst="roundRect">
            <a:avLst>
              <a:gd name="adj" fmla="val 16667"/>
            </a:avLst>
          </a:prstGeom>
          <a:solidFill>
            <a:schemeClr val="lt1">
              <a:alpha val="50000"/>
            </a:schemeClr>
          </a:solidFill>
          <a:ln w="76200"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268288" indent="-268288">
              <a:buFont typeface="Arial" pitchFamily="34" charset="0"/>
              <a:buChar char="•"/>
            </a:pPr>
            <a:endParaRPr lang="es-ES" sz="2400" dirty="0">
              <a:solidFill>
                <a:prstClr val="black"/>
              </a:solidFill>
              <a:latin typeface="Maiandra GD" pitchFamily="34" charset="0"/>
            </a:endParaRPr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500034" y="285728"/>
            <a:ext cx="8286808" cy="1142984"/>
          </a:xfrm>
          <a:prstGeom prst="roundRect">
            <a:avLst>
              <a:gd name="adj" fmla="val 16667"/>
            </a:avLst>
          </a:prstGeom>
          <a:solidFill>
            <a:srgbClr val="99CC00">
              <a:alpha val="70000"/>
            </a:srgbClr>
          </a:solidFill>
          <a:ln w="76200"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lnSpc>
                <a:spcPct val="80000"/>
              </a:lnSpc>
            </a:pPr>
            <a:r>
              <a:rPr lang="es-PE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¿QUÉ NORMATIVAS SUSTENTA LA ELABORACIÓN DEL PEAI?</a:t>
            </a: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827584" y="2159238"/>
            <a:ext cx="7632848" cy="38484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E" sz="2400" dirty="0" smtClean="0">
                <a:latin typeface="Maiandra GD" pitchFamily="34" charset="0"/>
              </a:rPr>
              <a:t>La Resolución Ministerial N°0622-2013-ED que aprueba la Norma Técnica denominada “Normas y Orientaciones para el Desarrollo del Año Escolar 2014 en la Educación Básica”. Ordena en el numeral 6, 6.1 la aplicación de la ”Gestión Ambiental y del Riesgo”, regida con RVM 006/2012/ED refiere: implementar Proyectos </a:t>
            </a:r>
            <a:r>
              <a:rPr lang="es-PE" sz="2400" dirty="0">
                <a:latin typeface="Maiandra GD" pitchFamily="34" charset="0"/>
              </a:rPr>
              <a:t>E</a:t>
            </a:r>
            <a:r>
              <a:rPr lang="es-PE" sz="2400" dirty="0" smtClean="0">
                <a:latin typeface="Maiandra GD" pitchFamily="34" charset="0"/>
              </a:rPr>
              <a:t>ducativos Integrados aprovechando los avances científicos y tecnológicos, fomentando la inventiva e innovación, así como el rescate de los saberes ancestrales y culturales del país.</a:t>
            </a:r>
          </a:p>
          <a:p>
            <a:pPr>
              <a:buAutoNum type="arabicPeriod"/>
            </a:pPr>
            <a:endParaRPr lang="es-PE" sz="1800" dirty="0"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36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http://www.defondos.com/images/wallpapers/3D%20Rana-30955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3"/>
            <a:ext cx="9180512" cy="688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toShape 2"/>
          <p:cNvSpPr>
            <a:spLocks noChangeArrowheads="1"/>
          </p:cNvSpPr>
          <p:nvPr/>
        </p:nvSpPr>
        <p:spPr bwMode="auto">
          <a:xfrm rot="21175376">
            <a:off x="296833" y="1310195"/>
            <a:ext cx="8286808" cy="1142984"/>
          </a:xfrm>
          <a:prstGeom prst="roundRect">
            <a:avLst>
              <a:gd name="adj" fmla="val 16667"/>
            </a:avLst>
          </a:prstGeom>
          <a:solidFill>
            <a:srgbClr val="99CC00">
              <a:alpha val="70000"/>
            </a:srgbClr>
          </a:solidFill>
          <a:ln w="76200"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lnSpc>
                <a:spcPct val="80000"/>
              </a:lnSpc>
            </a:pPr>
            <a:r>
              <a:rPr lang="es-PE" sz="6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¿El </a:t>
            </a:r>
            <a:r>
              <a:rPr lang="es-PE" sz="6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POR QUÉ...</a:t>
            </a:r>
            <a:r>
              <a:rPr lang="es-PE" sz="6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?</a:t>
            </a:r>
            <a:endParaRPr lang="es-ES" sz="6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9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http://www.defondos.com/images/wallpapers/3D%20Rana-30955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3"/>
            <a:ext cx="9180512" cy="688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500034" y="1643050"/>
            <a:ext cx="8286808" cy="4714908"/>
          </a:xfrm>
          <a:prstGeom prst="roundRect">
            <a:avLst>
              <a:gd name="adj" fmla="val 16667"/>
            </a:avLst>
          </a:prstGeom>
          <a:solidFill>
            <a:schemeClr val="lt1">
              <a:alpha val="50000"/>
            </a:schemeClr>
          </a:solidFill>
          <a:ln w="76200"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268288" indent="-268288">
              <a:buFont typeface="Arial" pitchFamily="34" charset="0"/>
              <a:buChar char="•"/>
            </a:pPr>
            <a:endParaRPr lang="es-ES" sz="2400" dirty="0">
              <a:solidFill>
                <a:prstClr val="black"/>
              </a:solidFill>
              <a:latin typeface="Maiandra GD" pitchFamily="34" charset="0"/>
            </a:endParaRPr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500034" y="285728"/>
            <a:ext cx="8286808" cy="1142984"/>
          </a:xfrm>
          <a:prstGeom prst="roundRect">
            <a:avLst>
              <a:gd name="adj" fmla="val 16667"/>
            </a:avLst>
          </a:prstGeom>
          <a:solidFill>
            <a:srgbClr val="99CC00">
              <a:alpha val="70000"/>
            </a:srgbClr>
          </a:solidFill>
          <a:ln w="76200"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lnSpc>
                <a:spcPct val="80000"/>
              </a:lnSpc>
            </a:pPr>
            <a:r>
              <a:rPr lang="es-PE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FUINDANMENTACIÓN DEL PEAI</a:t>
            </a:r>
            <a:endParaRPr lang="es-ES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607988" y="2063307"/>
            <a:ext cx="8070900" cy="492924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PE" sz="2200" dirty="0" smtClean="0">
                <a:latin typeface="Maiandra GD" pitchFamily="34" charset="0"/>
              </a:rPr>
              <a:t>El PEAI se fundamenta en el marco pedagógico social crítico. </a:t>
            </a:r>
          </a:p>
          <a:p>
            <a:pPr marL="0" indent="0" algn="just">
              <a:buNone/>
            </a:pPr>
            <a:r>
              <a:rPr lang="es-PE" sz="2200" b="1" dirty="0" smtClean="0">
                <a:latin typeface="Maiandra GD" pitchFamily="34" charset="0"/>
              </a:rPr>
              <a:t>Es social </a:t>
            </a:r>
            <a:r>
              <a:rPr lang="es-PE" sz="2200" dirty="0" smtClean="0">
                <a:latin typeface="Maiandra GD" pitchFamily="34" charset="0"/>
              </a:rPr>
              <a:t>porque parte de una autoevaluación de los problemas ambientales y sus impactos que desarrollan la conciencia ambiental; </a:t>
            </a:r>
          </a:p>
          <a:p>
            <a:pPr marL="0" indent="0" algn="just">
              <a:buNone/>
            </a:pPr>
            <a:r>
              <a:rPr lang="es-PE" sz="2200" dirty="0">
                <a:latin typeface="Maiandra GD" pitchFamily="34" charset="0"/>
              </a:rPr>
              <a:t>E</a:t>
            </a:r>
            <a:r>
              <a:rPr lang="es-PE" sz="2200" dirty="0" smtClean="0">
                <a:latin typeface="Maiandra GD" pitchFamily="34" charset="0"/>
              </a:rPr>
              <a:t>s </a:t>
            </a:r>
            <a:r>
              <a:rPr lang="es-PE" sz="2200" b="1" dirty="0" smtClean="0">
                <a:latin typeface="Maiandra GD" pitchFamily="34" charset="0"/>
              </a:rPr>
              <a:t>crítico</a:t>
            </a:r>
            <a:r>
              <a:rPr lang="es-PE" sz="2200" dirty="0" smtClean="0">
                <a:latin typeface="Maiandra GD" pitchFamily="34" charset="0"/>
              </a:rPr>
              <a:t> porque toma la decisión de cambio o transformación de los problemas ambientales a través del autogobierno y el ejercicio de una ciudadanía plena como personas con derechos y responsabilidades.</a:t>
            </a:r>
          </a:p>
          <a:p>
            <a:pPr marL="0" indent="0" algn="just">
              <a:buNone/>
            </a:pPr>
            <a:r>
              <a:rPr lang="es-PE" sz="2200" dirty="0" smtClean="0">
                <a:latin typeface="Maiandra GD" pitchFamily="34" charset="0"/>
              </a:rPr>
              <a:t>La institución educativa  con toda la comunidad educativa debe ser una sola unidad corporativa que siente, piensa, actúa y evalúa con identidad propia.</a:t>
            </a:r>
            <a:endParaRPr lang="es-PE" sz="22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89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http://www.defondos.com/images/wallpapers/3D%20Rana-30955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3"/>
            <a:ext cx="9180512" cy="688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500034" y="1643050"/>
            <a:ext cx="8286808" cy="4714908"/>
          </a:xfrm>
          <a:prstGeom prst="roundRect">
            <a:avLst>
              <a:gd name="adj" fmla="val 16667"/>
            </a:avLst>
          </a:prstGeom>
          <a:solidFill>
            <a:schemeClr val="lt1">
              <a:alpha val="50000"/>
            </a:schemeClr>
          </a:solidFill>
          <a:ln w="76200"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268288" indent="-268288">
              <a:buFont typeface="Arial" pitchFamily="34" charset="0"/>
              <a:buChar char="•"/>
            </a:pPr>
            <a:endParaRPr lang="es-ES" sz="2400" dirty="0">
              <a:solidFill>
                <a:prstClr val="black"/>
              </a:solidFill>
              <a:latin typeface="Maiandra GD" pitchFamily="34" charset="0"/>
            </a:endParaRPr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500034" y="285728"/>
            <a:ext cx="8286808" cy="1142984"/>
          </a:xfrm>
          <a:prstGeom prst="roundRect">
            <a:avLst>
              <a:gd name="adj" fmla="val 16667"/>
            </a:avLst>
          </a:prstGeom>
          <a:solidFill>
            <a:srgbClr val="99CC00">
              <a:alpha val="70000"/>
            </a:srgbClr>
          </a:solidFill>
          <a:ln w="76200"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lnSpc>
                <a:spcPct val="80000"/>
              </a:lnSpc>
            </a:pPr>
            <a:r>
              <a:rPr lang="es-PE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¿POR QUÉ ORGANIZACIÓN QUE SIENTE?</a:t>
            </a:r>
            <a:endParaRPr lang="es-ES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971600" y="1916832"/>
            <a:ext cx="7416824" cy="420933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PE" sz="2400" dirty="0" smtClean="0">
                <a:latin typeface="Maiandra GD" pitchFamily="34" charset="0"/>
              </a:rPr>
              <a:t>La institución educativa que aplica el PEAI, se transforma en </a:t>
            </a:r>
            <a:r>
              <a:rPr lang="es-PE" sz="2400" dirty="0">
                <a:latin typeface="Maiandra GD" pitchFamily="34" charset="0"/>
              </a:rPr>
              <a:t>una organización que </a:t>
            </a:r>
            <a:r>
              <a:rPr lang="es-PE" sz="2400" dirty="0" smtClean="0">
                <a:solidFill>
                  <a:srgbClr val="FF0000"/>
                </a:solidFill>
                <a:latin typeface="Maiandra GD" pitchFamily="34" charset="0"/>
              </a:rPr>
              <a:t>siente</a:t>
            </a:r>
            <a:r>
              <a:rPr lang="es-PE" sz="2400" dirty="0" smtClean="0">
                <a:latin typeface="Maiandra GD" pitchFamily="34" charset="0"/>
              </a:rPr>
              <a:t> como si fuera una persona, así los miembros de la I.E son capaces de </a:t>
            </a:r>
            <a:r>
              <a:rPr lang="es-PE" sz="2400" dirty="0">
                <a:latin typeface="Maiandra GD" pitchFamily="34" charset="0"/>
              </a:rPr>
              <a:t>crear un clima </a:t>
            </a:r>
            <a:r>
              <a:rPr lang="es-PE" sz="2400" dirty="0" smtClean="0">
                <a:latin typeface="Maiandra GD" pitchFamily="34" charset="0"/>
              </a:rPr>
              <a:t>institucional favorable, de tomar conciencia de sus problemas, de los daños o riesgos que puedan ocasionarle, es </a:t>
            </a:r>
            <a:r>
              <a:rPr lang="es-PE" sz="2400" dirty="0">
                <a:latin typeface="Maiandra GD" pitchFamily="34" charset="0"/>
              </a:rPr>
              <a:t>decir percibir los problemas ambientales así como otros problemas que se dan en la </a:t>
            </a:r>
            <a:r>
              <a:rPr lang="es-PE" sz="2400" dirty="0" smtClean="0">
                <a:latin typeface="Maiandra GD" pitchFamily="34" charset="0"/>
              </a:rPr>
              <a:t>IE</a:t>
            </a:r>
            <a:r>
              <a:rPr lang="es-PE" sz="2400" dirty="0">
                <a:latin typeface="Maiandra GD" pitchFamily="34" charset="0"/>
              </a:rPr>
              <a:t> </a:t>
            </a:r>
            <a:r>
              <a:rPr lang="es-PE" sz="2400" dirty="0" smtClean="0">
                <a:latin typeface="Maiandra GD" pitchFamily="34" charset="0"/>
              </a:rPr>
              <a:t>que compromete aprendizajes de calidad.</a:t>
            </a:r>
          </a:p>
          <a:p>
            <a:pPr marL="0" indent="0" algn="just">
              <a:buNone/>
            </a:pPr>
            <a:r>
              <a:rPr lang="es-PE" sz="2400" b="1" dirty="0" smtClean="0">
                <a:latin typeface="Maiandra GD" pitchFamily="34" charset="0"/>
              </a:rPr>
              <a:t>A través del diagnóstico interno y externo (parrilla ambiental) </a:t>
            </a:r>
            <a:endParaRPr lang="es-PE" sz="2400" b="1" dirty="0"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04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http://www.defondos.com/images/wallpapers/3D%20Rana-30955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3"/>
            <a:ext cx="9180512" cy="688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500034" y="1643050"/>
            <a:ext cx="8286808" cy="4714908"/>
          </a:xfrm>
          <a:prstGeom prst="roundRect">
            <a:avLst>
              <a:gd name="adj" fmla="val 16667"/>
            </a:avLst>
          </a:prstGeom>
          <a:solidFill>
            <a:schemeClr val="lt1">
              <a:alpha val="50000"/>
            </a:schemeClr>
          </a:solidFill>
          <a:ln w="76200"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268288" indent="-268288">
              <a:buFont typeface="Arial" pitchFamily="34" charset="0"/>
              <a:buChar char="•"/>
            </a:pPr>
            <a:endParaRPr lang="es-ES" sz="2400" dirty="0">
              <a:solidFill>
                <a:prstClr val="black"/>
              </a:solidFill>
              <a:latin typeface="Maiandra GD" pitchFamily="34" charset="0"/>
            </a:endParaRPr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500034" y="285728"/>
            <a:ext cx="8286808" cy="1142984"/>
          </a:xfrm>
          <a:prstGeom prst="roundRect">
            <a:avLst>
              <a:gd name="adj" fmla="val 16667"/>
            </a:avLst>
          </a:prstGeom>
          <a:solidFill>
            <a:srgbClr val="99CC00">
              <a:alpha val="70000"/>
            </a:srgbClr>
          </a:solidFill>
          <a:ln w="76200"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lnSpc>
                <a:spcPct val="80000"/>
              </a:lnSpc>
            </a:pPr>
            <a:r>
              <a:rPr lang="es-PE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¿POR QUÉ ORGANIZACIÓN </a:t>
            </a:r>
            <a:r>
              <a:rPr lang="es-PE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 </a:t>
            </a:r>
            <a:r>
              <a:rPr lang="es-PE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PIENSA?</a:t>
            </a:r>
            <a:endParaRPr lang="es-ES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827584" y="1916832"/>
            <a:ext cx="7560840" cy="4209331"/>
          </a:xfrm>
        </p:spPr>
        <p:txBody>
          <a:bodyPr>
            <a:noAutofit/>
          </a:bodyPr>
          <a:lstStyle/>
          <a:p>
            <a:pPr algn="just">
              <a:buFont typeface="Maiandra GD" pitchFamily="34" charset="0"/>
              <a:buChar char="»"/>
            </a:pPr>
            <a:r>
              <a:rPr lang="es-PE" sz="2000" dirty="0">
                <a:latin typeface="Maiandra GD" pitchFamily="34" charset="0"/>
              </a:rPr>
              <a:t>Cuando la comunidad de la IE propone soluciones a los problemas </a:t>
            </a:r>
            <a:r>
              <a:rPr lang="es-PE" sz="2000" dirty="0" smtClean="0">
                <a:latin typeface="Maiandra GD" pitchFamily="34" charset="0"/>
              </a:rPr>
              <a:t>ambientales es capaz de abstraer, elaborar pensamientos y proponer soluciones.</a:t>
            </a:r>
            <a:endParaRPr lang="es-PE" sz="2000" dirty="0">
              <a:latin typeface="Maiandra GD" pitchFamily="34" charset="0"/>
            </a:endParaRPr>
          </a:p>
          <a:p>
            <a:pPr algn="just">
              <a:buFont typeface="Maiandra GD" pitchFamily="34" charset="0"/>
              <a:buChar char="»"/>
            </a:pPr>
            <a:r>
              <a:rPr lang="es-PE" sz="2000" dirty="0">
                <a:latin typeface="Maiandra GD" pitchFamily="34" charset="0"/>
              </a:rPr>
              <a:t>Los proyectos individuales de cuidar o mejorar un aspecto ambiental así como los proyectos de aula es un punto de partida.</a:t>
            </a:r>
          </a:p>
          <a:p>
            <a:pPr algn="just">
              <a:buFont typeface="Maiandra GD" pitchFamily="34" charset="0"/>
              <a:buChar char="»"/>
            </a:pPr>
            <a:r>
              <a:rPr lang="es-PE" sz="2000" dirty="0">
                <a:latin typeface="Maiandra GD" pitchFamily="34" charset="0"/>
              </a:rPr>
              <a:t>Cuando los proyectos ambientales </a:t>
            </a:r>
            <a:r>
              <a:rPr lang="es-PE" sz="2000" dirty="0" smtClean="0">
                <a:latin typeface="Maiandra GD" pitchFamily="34" charset="0"/>
              </a:rPr>
              <a:t>comprometen </a:t>
            </a:r>
            <a:r>
              <a:rPr lang="es-PE" sz="2000" dirty="0">
                <a:latin typeface="Maiandra GD" pitchFamily="34" charset="0"/>
              </a:rPr>
              <a:t>en una idea común a </a:t>
            </a:r>
            <a:r>
              <a:rPr lang="es-PE" sz="2000" dirty="0" smtClean="0">
                <a:latin typeface="Maiandra GD" pitchFamily="34" charset="0"/>
              </a:rPr>
              <a:t>varias </a:t>
            </a:r>
            <a:r>
              <a:rPr lang="es-PE" sz="2000" dirty="0">
                <a:latin typeface="Maiandra GD" pitchFamily="34" charset="0"/>
              </a:rPr>
              <a:t>aulas es un punto para crear una masa crítica que puede impactar a toda al IE.</a:t>
            </a:r>
          </a:p>
          <a:p>
            <a:pPr algn="just">
              <a:buFont typeface="Maiandra GD" pitchFamily="34" charset="0"/>
              <a:buChar char="»"/>
            </a:pPr>
            <a:r>
              <a:rPr lang="es-PE" sz="2000" dirty="0">
                <a:latin typeface="Maiandra GD" pitchFamily="34" charset="0"/>
              </a:rPr>
              <a:t>Cuando un proyecto ambiental es asumido voluntariamente por toda la IE </a:t>
            </a:r>
            <a:r>
              <a:rPr lang="es-PE" sz="2000" dirty="0" smtClean="0">
                <a:latin typeface="Maiandra GD" pitchFamily="34" charset="0"/>
              </a:rPr>
              <a:t>es posible la construcción de un PEAI.</a:t>
            </a:r>
          </a:p>
          <a:p>
            <a:pPr marL="0" indent="0" algn="just">
              <a:buNone/>
            </a:pPr>
            <a:r>
              <a:rPr lang="es-PE" sz="2000" b="1" dirty="0" smtClean="0">
                <a:latin typeface="Maiandra GD" pitchFamily="34" charset="0"/>
              </a:rPr>
              <a:t>A través del plan de acción del PEAI</a:t>
            </a:r>
            <a:endParaRPr lang="es-PE" sz="2000" b="1" dirty="0"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58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http://www.defondos.com/images/wallpapers/3D%20Rana-30955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3"/>
            <a:ext cx="9180512" cy="688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500034" y="1643050"/>
            <a:ext cx="8286808" cy="4714908"/>
          </a:xfrm>
          <a:prstGeom prst="roundRect">
            <a:avLst>
              <a:gd name="adj" fmla="val 16667"/>
            </a:avLst>
          </a:prstGeom>
          <a:solidFill>
            <a:schemeClr val="lt1">
              <a:alpha val="50000"/>
            </a:schemeClr>
          </a:solidFill>
          <a:ln w="76200"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268288" indent="-268288">
              <a:buFont typeface="Arial" pitchFamily="34" charset="0"/>
              <a:buChar char="•"/>
            </a:pPr>
            <a:endParaRPr lang="es-ES" sz="2400" dirty="0">
              <a:solidFill>
                <a:prstClr val="black"/>
              </a:solidFill>
              <a:latin typeface="Maiandra GD" pitchFamily="34" charset="0"/>
            </a:endParaRPr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500034" y="294274"/>
            <a:ext cx="8286808" cy="1142984"/>
          </a:xfrm>
          <a:prstGeom prst="roundRect">
            <a:avLst>
              <a:gd name="adj" fmla="val 16667"/>
            </a:avLst>
          </a:prstGeom>
          <a:solidFill>
            <a:srgbClr val="99CC00">
              <a:alpha val="70000"/>
            </a:srgbClr>
          </a:solidFill>
          <a:ln w="76200"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lnSpc>
                <a:spcPct val="80000"/>
              </a:lnSpc>
            </a:pPr>
            <a:r>
              <a:rPr lang="es-PE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¿Por qué ORGANIZACIÓN </a:t>
            </a:r>
            <a:r>
              <a:rPr lang="es-PE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 </a:t>
            </a:r>
            <a:r>
              <a:rPr lang="es-PE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ACTÚA?</a:t>
            </a:r>
            <a:endParaRPr lang="es-ES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1475656" y="1916832"/>
            <a:ext cx="6336704" cy="420933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PE" sz="2400" dirty="0">
                <a:latin typeface="Maiandra GD" pitchFamily="34" charset="0"/>
              </a:rPr>
              <a:t>Cuando la IE </a:t>
            </a:r>
            <a:r>
              <a:rPr lang="es-PE" sz="2400" dirty="0" smtClean="0">
                <a:latin typeface="Maiandra GD" pitchFamily="34" charset="0"/>
              </a:rPr>
              <a:t>toma decisiones y se </a:t>
            </a:r>
            <a:r>
              <a:rPr lang="es-PE" sz="2400" dirty="0">
                <a:latin typeface="Maiandra GD" pitchFamily="34" charset="0"/>
              </a:rPr>
              <a:t>compromete a ejecutar </a:t>
            </a:r>
            <a:r>
              <a:rPr lang="es-PE" sz="2400" dirty="0" smtClean="0">
                <a:latin typeface="Maiandra GD" pitchFamily="34" charset="0"/>
              </a:rPr>
              <a:t>un PEAI decimos </a:t>
            </a:r>
            <a:r>
              <a:rPr lang="es-PE" sz="2400" dirty="0">
                <a:latin typeface="Maiandra GD" pitchFamily="34" charset="0"/>
              </a:rPr>
              <a:t>que </a:t>
            </a:r>
            <a:r>
              <a:rPr lang="es-PE" sz="2400" dirty="0" smtClean="0">
                <a:solidFill>
                  <a:srgbClr val="FF0000"/>
                </a:solidFill>
                <a:latin typeface="Maiandra GD" pitchFamily="34" charset="0"/>
              </a:rPr>
              <a:t>actúa</a:t>
            </a:r>
            <a:r>
              <a:rPr lang="es-PE" sz="2400" dirty="0" smtClean="0">
                <a:latin typeface="Maiandra GD" pitchFamily="34" charset="0"/>
              </a:rPr>
              <a:t> como </a:t>
            </a:r>
            <a:r>
              <a:rPr lang="es-PE" sz="2400" dirty="0">
                <a:latin typeface="Maiandra GD" pitchFamily="34" charset="0"/>
              </a:rPr>
              <a:t>una organización </a:t>
            </a:r>
            <a:r>
              <a:rPr lang="es-PE" sz="2400" dirty="0" smtClean="0">
                <a:latin typeface="Maiandra GD" pitchFamily="34" charset="0"/>
              </a:rPr>
              <a:t>competente </a:t>
            </a:r>
            <a:r>
              <a:rPr lang="es-PE" sz="2400" dirty="0">
                <a:latin typeface="Maiandra GD" pitchFamily="34" charset="0"/>
              </a:rPr>
              <a:t>que </a:t>
            </a:r>
            <a:r>
              <a:rPr lang="es-PE" sz="2400" dirty="0" smtClean="0">
                <a:latin typeface="Maiandra GD" pitchFamily="34" charset="0"/>
              </a:rPr>
              <a:t>muestra logros ambientales. Que pueden ser medidos y reconocidos a través de la matriz de evaluación de logros ambientales para el desarrollo sostenible; del mismo modo el PEAI facilita con el desarrollo de los diferentes proyectos, competencias y capacidades que pueden ser medido con los mapas de progreso o estándares cuyos impactos se manifiestan en buenas prácticas ambientales, que favorecen el cambio de actitudes, estilos de vida, en la IE y entre la escuela y comunidad.</a:t>
            </a:r>
            <a:endParaRPr lang="es-PE" sz="2400" dirty="0"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98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http://www.defondos.com/images/wallpapers/3D%20Rana-30955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3"/>
            <a:ext cx="9180512" cy="688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toShape 2"/>
          <p:cNvSpPr>
            <a:spLocks noChangeArrowheads="1"/>
          </p:cNvSpPr>
          <p:nvPr/>
        </p:nvSpPr>
        <p:spPr bwMode="auto">
          <a:xfrm rot="21175376">
            <a:off x="296833" y="1310195"/>
            <a:ext cx="8286808" cy="1142984"/>
          </a:xfrm>
          <a:prstGeom prst="roundRect">
            <a:avLst>
              <a:gd name="adj" fmla="val 16667"/>
            </a:avLst>
          </a:prstGeom>
          <a:solidFill>
            <a:srgbClr val="99CC00">
              <a:alpha val="70000"/>
            </a:srgbClr>
          </a:solidFill>
          <a:ln w="76200"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lnSpc>
                <a:spcPct val="80000"/>
              </a:lnSpc>
            </a:pPr>
            <a:r>
              <a:rPr lang="es-PE" sz="6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¿El </a:t>
            </a:r>
            <a:r>
              <a:rPr lang="es-PE" sz="6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CÓMO...</a:t>
            </a:r>
            <a:r>
              <a:rPr lang="es-PE" sz="6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?</a:t>
            </a:r>
            <a:endParaRPr lang="es-ES" sz="6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55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defondos.com/images/wallpapers/3D%20Rana-30955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3"/>
            <a:ext cx="9180512" cy="688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500034" y="1643050"/>
            <a:ext cx="8286808" cy="4714908"/>
          </a:xfrm>
          <a:prstGeom prst="roundRect">
            <a:avLst>
              <a:gd name="adj" fmla="val 16667"/>
            </a:avLst>
          </a:prstGeom>
          <a:solidFill>
            <a:schemeClr val="lt1">
              <a:alpha val="50000"/>
            </a:schemeClr>
          </a:solidFill>
          <a:ln w="76200"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268288" indent="-268288">
              <a:buFont typeface="Arial" pitchFamily="34" charset="0"/>
              <a:buChar char="•"/>
            </a:pPr>
            <a:endParaRPr lang="es-ES" sz="2400" dirty="0">
              <a:solidFill>
                <a:prstClr val="black"/>
              </a:solidFill>
              <a:latin typeface="Maiandra GD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500034" y="285728"/>
            <a:ext cx="8286808" cy="1142984"/>
          </a:xfrm>
          <a:prstGeom prst="roundRect">
            <a:avLst>
              <a:gd name="adj" fmla="val 16667"/>
            </a:avLst>
          </a:prstGeom>
          <a:solidFill>
            <a:srgbClr val="99CC00">
              <a:alpha val="70000"/>
            </a:srgbClr>
          </a:solidFill>
          <a:ln w="76200"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lnSpc>
                <a:spcPct val="80000"/>
              </a:lnSpc>
            </a:pPr>
            <a:endParaRPr lang="es-ES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80000"/>
              </a:lnSpc>
            </a:pPr>
            <a:r>
              <a:rPr lang="es-PE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rPr>
              <a:t>PASOS PARA LA ELABORACIÓN DEL PEAI</a:t>
            </a:r>
            <a:endParaRPr lang="es-PE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  <a:ea typeface="+mn-ea"/>
              <a:cs typeface="+mn-cs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41991" y="1998921"/>
            <a:ext cx="7113182" cy="4127242"/>
          </a:xfrm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s-PE" sz="2400" dirty="0">
                <a:latin typeface="Maiandra GD" pitchFamily="34" charset="0"/>
              </a:rPr>
              <a:t>Identificación de los problemas ambientales (diagnóstico)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PE" sz="2400" dirty="0">
                <a:latin typeface="Maiandra GD" pitchFamily="34" charset="0"/>
              </a:rPr>
              <a:t>Priorización de los problemas ambientales.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s-ES" sz="2400" dirty="0" smtClean="0">
                <a:latin typeface="Maiandra GD" pitchFamily="34" charset="0"/>
              </a:rPr>
              <a:t>Aprendizajes involucrados en los problemas ambientales.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ES" sz="2400" dirty="0" smtClean="0">
                <a:latin typeface="Maiandra GD" pitchFamily="34" charset="0"/>
              </a:rPr>
              <a:t>Desarrollo </a:t>
            </a:r>
            <a:r>
              <a:rPr lang="es-ES" sz="2400" dirty="0">
                <a:latin typeface="Maiandra GD" pitchFamily="34" charset="0"/>
              </a:rPr>
              <a:t>de un plan de trabajo – Proyecto Educativo Ambiental Integrado PEAI</a:t>
            </a:r>
            <a:endParaRPr lang="es-PE" sz="2400" dirty="0">
              <a:latin typeface="Maiandra GD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s-ES" sz="2400" dirty="0">
                <a:latin typeface="Maiandra GD" pitchFamily="34" charset="0"/>
              </a:rPr>
              <a:t>Evaluación del PEAI – Logros ambientales</a:t>
            </a:r>
            <a:endParaRPr lang="es-PE" sz="2400" dirty="0">
              <a:latin typeface="Maiandra GD" pitchFamily="34" charset="0"/>
            </a:endParaRPr>
          </a:p>
          <a:p>
            <a:pPr marL="0" indent="0">
              <a:buNone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23146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defondos.com/images/wallpapers/3D%20Rana-30955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3"/>
            <a:ext cx="9180512" cy="688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500034" y="1643050"/>
            <a:ext cx="8286808" cy="4714908"/>
          </a:xfrm>
          <a:prstGeom prst="roundRect">
            <a:avLst>
              <a:gd name="adj" fmla="val 16667"/>
            </a:avLst>
          </a:prstGeom>
          <a:solidFill>
            <a:schemeClr val="lt1">
              <a:alpha val="50000"/>
            </a:schemeClr>
          </a:solidFill>
          <a:ln w="76200"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268288" indent="-268288">
              <a:buFont typeface="Arial" pitchFamily="34" charset="0"/>
              <a:buChar char="•"/>
            </a:pPr>
            <a:endParaRPr lang="es-ES" sz="2400" dirty="0">
              <a:solidFill>
                <a:prstClr val="black"/>
              </a:solidFill>
              <a:latin typeface="Maiandra GD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500034" y="285728"/>
            <a:ext cx="8286808" cy="1142984"/>
          </a:xfrm>
          <a:prstGeom prst="roundRect">
            <a:avLst>
              <a:gd name="adj" fmla="val 16667"/>
            </a:avLst>
          </a:prstGeom>
          <a:solidFill>
            <a:srgbClr val="99CC00">
              <a:alpha val="70000"/>
            </a:srgbClr>
          </a:solidFill>
          <a:ln w="76200"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lnSpc>
                <a:spcPct val="80000"/>
              </a:lnSpc>
            </a:pPr>
            <a:endParaRPr lang="es-ES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rPr>
              <a:t>IDENTIFICACIÓN DE LOS PROBLEMAS AMBIENTALES (DIAGNÓSTICO)</a:t>
            </a:r>
            <a:endParaRPr lang="es-PE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  <a:ea typeface="+mn-ea"/>
              <a:cs typeface="+mn-cs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88828" y="1945758"/>
            <a:ext cx="7464056" cy="418040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PE" sz="2400" dirty="0" smtClean="0">
                <a:latin typeface="Maiandra GD" panose="020E0502030308020204" pitchFamily="34" charset="0"/>
              </a:rPr>
              <a:t>Utilizando y seleccionando una técnica de diagnóstico identifica problemas observables de la IE y localidad. Las técnicas pueden ser las siguientes:</a:t>
            </a:r>
          </a:p>
          <a:p>
            <a:pPr marL="514350" indent="-514350" algn="just">
              <a:buAutoNum type="arabicPeriod"/>
            </a:pPr>
            <a:r>
              <a:rPr lang="es-PE" sz="2400" dirty="0" smtClean="0">
                <a:latin typeface="Maiandra GD" panose="020E0502030308020204" pitchFamily="34" charset="0"/>
              </a:rPr>
              <a:t>La parrilla y/o mapas parlantes</a:t>
            </a:r>
          </a:p>
          <a:p>
            <a:pPr marL="514350" indent="-514350" algn="just">
              <a:buAutoNum type="arabicPeriod"/>
            </a:pPr>
            <a:r>
              <a:rPr lang="es-PE" sz="2400" dirty="0" smtClean="0">
                <a:latin typeface="Maiandra GD" panose="020E0502030308020204" pitchFamily="34" charset="0"/>
              </a:rPr>
              <a:t>Cuestionario que toma en cuenta los componentes del enfoque ambiental.</a:t>
            </a:r>
          </a:p>
          <a:p>
            <a:pPr marL="514350" indent="-514350" algn="just">
              <a:buAutoNum type="arabicPeriod"/>
            </a:pPr>
            <a:r>
              <a:rPr lang="es-PE" sz="2400" dirty="0" smtClean="0">
                <a:latin typeface="Maiandra GD" panose="020E0502030308020204" pitchFamily="34" charset="0"/>
              </a:rPr>
              <a:t>Y otros que considere importante.</a:t>
            </a:r>
          </a:p>
        </p:txBody>
      </p:sp>
    </p:spTree>
    <p:extLst>
      <p:ext uri="{BB962C8B-B14F-4D97-AF65-F5344CB8AC3E}">
        <p14:creationId xmlns:p14="http://schemas.microsoft.com/office/powerpoint/2010/main" val="298310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defondos.com/images/wallpapers/3D%20Rana-30955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3"/>
            <a:ext cx="9180512" cy="688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500034" y="285728"/>
            <a:ext cx="8286808" cy="1142984"/>
          </a:xfrm>
          <a:prstGeom prst="roundRect">
            <a:avLst>
              <a:gd name="adj" fmla="val 16667"/>
            </a:avLst>
          </a:prstGeom>
          <a:solidFill>
            <a:srgbClr val="99CC00">
              <a:alpha val="70000"/>
            </a:srgbClr>
          </a:solidFill>
          <a:ln w="76200"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lnSpc>
                <a:spcPct val="80000"/>
              </a:lnSpc>
            </a:pPr>
            <a:endParaRPr lang="es-ES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rPr>
              <a:t>Matriz de la parrilla ambiental (DIAGNÓSTICO)</a:t>
            </a:r>
            <a:endParaRPr lang="es-PE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  <a:ea typeface="+mn-ea"/>
              <a:cs typeface="+mn-cs"/>
            </a:endParaRPr>
          </a:p>
        </p:txBody>
      </p:sp>
      <p:pic>
        <p:nvPicPr>
          <p:cNvPr id="8" name="Marcador de contenido 7"/>
          <p:cNvPicPr>
            <a:picLocks noGrp="1" noChangeAspect="1"/>
          </p:cNvPicPr>
          <p:nvPr>
            <p:ph idx="1"/>
          </p:nvPr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86727" y="1714443"/>
            <a:ext cx="8417773" cy="472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92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http://www.defondos.com/images/wallpapers/3D%20Rana-30955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3"/>
            <a:ext cx="9180512" cy="688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toShape 2"/>
          <p:cNvSpPr>
            <a:spLocks noChangeArrowheads="1"/>
          </p:cNvSpPr>
          <p:nvPr/>
        </p:nvSpPr>
        <p:spPr bwMode="auto">
          <a:xfrm rot="21175376">
            <a:off x="296833" y="1310195"/>
            <a:ext cx="8286808" cy="1142984"/>
          </a:xfrm>
          <a:prstGeom prst="roundRect">
            <a:avLst>
              <a:gd name="adj" fmla="val 16667"/>
            </a:avLst>
          </a:prstGeom>
          <a:solidFill>
            <a:srgbClr val="99CC00">
              <a:alpha val="70000"/>
            </a:srgbClr>
          </a:solidFill>
          <a:ln w="76200"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lnSpc>
                <a:spcPct val="80000"/>
              </a:lnSpc>
            </a:pPr>
            <a:r>
              <a:rPr lang="es-PE" sz="6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¿El </a:t>
            </a:r>
            <a:r>
              <a:rPr lang="es-PE" sz="6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QUÉ...</a:t>
            </a:r>
            <a:r>
              <a:rPr lang="es-PE" sz="6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?</a:t>
            </a:r>
            <a:endParaRPr lang="es-ES" sz="6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14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defondos.com/images/wallpapers/3D%20Rana-30955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3"/>
            <a:ext cx="9180512" cy="688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500034" y="285728"/>
            <a:ext cx="8286808" cy="1142984"/>
          </a:xfrm>
          <a:prstGeom prst="roundRect">
            <a:avLst>
              <a:gd name="adj" fmla="val 16667"/>
            </a:avLst>
          </a:prstGeom>
          <a:solidFill>
            <a:srgbClr val="99CC00">
              <a:alpha val="70000"/>
            </a:srgbClr>
          </a:solidFill>
          <a:ln w="76200"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lnSpc>
                <a:spcPct val="80000"/>
              </a:lnSpc>
            </a:pPr>
            <a:endParaRPr lang="es-ES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rPr>
              <a:t>Matriz de la problemas identificados (DIAGNÓSTICO)</a:t>
            </a:r>
            <a:endParaRPr lang="es-PE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  <a:ea typeface="+mn-ea"/>
              <a:cs typeface="+mn-cs"/>
            </a:endParaRP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8754944"/>
              </p:ext>
            </p:extLst>
          </p:nvPr>
        </p:nvGraphicFramePr>
        <p:xfrm>
          <a:off x="461472" y="1709159"/>
          <a:ext cx="8225327" cy="43291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4013"/>
                <a:gridCol w="1644013"/>
                <a:gridCol w="1645767"/>
                <a:gridCol w="1645767"/>
                <a:gridCol w="1645767"/>
              </a:tblGrid>
              <a:tr h="367893">
                <a:tc>
                  <a:txBody>
                    <a:bodyPr/>
                    <a:lstStyle/>
                    <a:p>
                      <a:pPr algn="ctr"/>
                      <a:r>
                        <a:rPr lang="es-PE" sz="1400" dirty="0" smtClean="0"/>
                        <a:t>GRUPO</a:t>
                      </a:r>
                      <a:r>
                        <a:rPr lang="es-PE" sz="1400" baseline="0" dirty="0" smtClean="0"/>
                        <a:t> 1</a:t>
                      </a:r>
                      <a:endParaRPr lang="es-PE" sz="1400" dirty="0"/>
                    </a:p>
                  </a:txBody>
                  <a:tcPr marL="63174" marR="63174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GRUPO 2</a:t>
                      </a:r>
                      <a:endParaRPr lang="es-P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174" marR="63174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GRUPO 3</a:t>
                      </a:r>
                      <a:endParaRPr lang="es-P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174" marR="63174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GRUPO </a:t>
                      </a:r>
                      <a:r>
                        <a:rPr lang="en-US" sz="1400" dirty="0" smtClean="0">
                          <a:effectLst/>
                        </a:rPr>
                        <a:t>4</a:t>
                      </a:r>
                      <a:endParaRPr lang="es-P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174" marR="63174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GRUPO </a:t>
                      </a:r>
                      <a:r>
                        <a:rPr lang="en-US" sz="1400" dirty="0" smtClean="0">
                          <a:effectLst/>
                        </a:rPr>
                        <a:t>5</a:t>
                      </a:r>
                      <a:endParaRPr lang="es-P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174" marR="63174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9612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P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174" marR="631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P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174" marR="631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P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174" marR="631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P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174" marR="631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P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174" marR="631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211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defondos.com/images/wallpapers/3D%20Rana-30955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3"/>
            <a:ext cx="9180512" cy="688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500034" y="1643050"/>
            <a:ext cx="8286808" cy="4714908"/>
          </a:xfrm>
          <a:prstGeom prst="roundRect">
            <a:avLst>
              <a:gd name="adj" fmla="val 16667"/>
            </a:avLst>
          </a:prstGeom>
          <a:solidFill>
            <a:schemeClr val="lt1">
              <a:alpha val="50000"/>
            </a:schemeClr>
          </a:solidFill>
          <a:ln w="76200"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268288" indent="-268288">
              <a:buFont typeface="Arial" pitchFamily="34" charset="0"/>
              <a:buChar char="•"/>
            </a:pPr>
            <a:endParaRPr lang="es-ES" sz="2400" dirty="0">
              <a:solidFill>
                <a:prstClr val="black"/>
              </a:solidFill>
              <a:latin typeface="Maiandra GD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500034" y="285728"/>
            <a:ext cx="8286808" cy="1142984"/>
          </a:xfrm>
          <a:prstGeom prst="roundRect">
            <a:avLst>
              <a:gd name="adj" fmla="val 16667"/>
            </a:avLst>
          </a:prstGeom>
          <a:solidFill>
            <a:srgbClr val="99CC00">
              <a:alpha val="70000"/>
            </a:srgbClr>
          </a:solidFill>
          <a:ln w="76200"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lnSpc>
                <a:spcPct val="80000"/>
              </a:lnSpc>
            </a:pPr>
            <a:endParaRPr lang="es-ES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rPr>
              <a:t>PRIORIZACIÓN DE LOS PROBLEMAS AMBIENTALES</a:t>
            </a:r>
            <a:endParaRPr lang="es-PE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  <a:ea typeface="+mn-ea"/>
              <a:cs typeface="+mn-cs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57129" y="1892595"/>
            <a:ext cx="7570184" cy="303832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ES" dirty="0">
                <a:latin typeface="Maiandra GD" panose="020E0502030308020204" pitchFamily="34" charset="0"/>
              </a:rPr>
              <a:t>Después de identificar los problemas los clasifican por orden de importancia e identifican aquellos cuya solución resulta favorable para los niños, niñas, docentes, directivos y padres de familia de la institución educativa, y para la </a:t>
            </a:r>
            <a:r>
              <a:rPr lang="es-ES" dirty="0" smtClean="0">
                <a:latin typeface="Maiandra GD" panose="020E0502030308020204" pitchFamily="34" charset="0"/>
              </a:rPr>
              <a:t>comunidad.</a:t>
            </a:r>
            <a:r>
              <a:rPr lang="es-ES" b="1" i="1" dirty="0">
                <a:latin typeface="Maiandra GD" panose="020E0502030308020204" pitchFamily="34" charset="0"/>
              </a:rPr>
              <a:t> Ejemplo:</a:t>
            </a:r>
            <a:r>
              <a:rPr lang="es-ES" dirty="0">
                <a:latin typeface="Maiandra GD" panose="020E0502030308020204" pitchFamily="34" charset="0"/>
              </a:rPr>
              <a:t> </a:t>
            </a:r>
            <a:endParaRPr lang="es-ES" dirty="0" smtClean="0">
              <a:latin typeface="Maiandra GD" panose="020E0502030308020204" pitchFamily="34" charset="0"/>
            </a:endParaRPr>
          </a:p>
          <a:p>
            <a:pPr marL="0" indent="0" algn="just">
              <a:buNone/>
            </a:pPr>
            <a:r>
              <a:rPr lang="es-ES" b="1" dirty="0" smtClean="0">
                <a:latin typeface="Maiandra GD" panose="020E0502030308020204" pitchFamily="34" charset="0"/>
              </a:rPr>
              <a:t>Problemas </a:t>
            </a:r>
            <a:r>
              <a:rPr lang="es-ES" b="1" dirty="0">
                <a:latin typeface="Maiandra GD" panose="020E0502030308020204" pitchFamily="34" charset="0"/>
              </a:rPr>
              <a:t>priorizados:</a:t>
            </a:r>
            <a:endParaRPr lang="es-PE" dirty="0">
              <a:latin typeface="Maiandra GD" panose="020E0502030308020204" pitchFamily="34" charset="0"/>
            </a:endParaRPr>
          </a:p>
          <a:p>
            <a:pPr marL="0" indent="0" algn="just">
              <a:buNone/>
            </a:pPr>
            <a:r>
              <a:rPr lang="es-ES" dirty="0">
                <a:latin typeface="Maiandra GD" panose="020E0502030308020204" pitchFamily="34" charset="0"/>
              </a:rPr>
              <a:t>En asamblea </a:t>
            </a:r>
            <a:r>
              <a:rPr lang="es-ES" dirty="0" smtClean="0">
                <a:latin typeface="Maiandra GD" panose="020E0502030308020204" pitchFamily="34" charset="0"/>
              </a:rPr>
              <a:t>plenaria de la IE </a:t>
            </a:r>
            <a:r>
              <a:rPr lang="es-ES" dirty="0">
                <a:latin typeface="Maiandra GD" panose="020E0502030308020204" pitchFamily="34" charset="0"/>
              </a:rPr>
              <a:t>todos los miembros de la comunidad educativa deciden priorizar  un problema factible de ser abordado </a:t>
            </a:r>
            <a:r>
              <a:rPr lang="es-ES" dirty="0" smtClean="0">
                <a:latin typeface="Maiandra GD" panose="020E0502030308020204" pitchFamily="34" charset="0"/>
              </a:rPr>
              <a:t>desde </a:t>
            </a:r>
            <a:r>
              <a:rPr lang="es-ES" dirty="0">
                <a:latin typeface="Maiandra GD" panose="020E0502030308020204" pitchFamily="34" charset="0"/>
              </a:rPr>
              <a:t>la escuela. Ejemplo</a:t>
            </a:r>
            <a:r>
              <a:rPr lang="es-ES" dirty="0" smtClean="0">
                <a:latin typeface="Maiandra GD" panose="020E0502030308020204" pitchFamily="34" charset="0"/>
              </a:rPr>
              <a:t>:</a:t>
            </a:r>
          </a:p>
          <a:p>
            <a:pPr marL="0" indent="0" algn="just">
              <a:buNone/>
            </a:pPr>
            <a:endParaRPr lang="es-PE" dirty="0">
              <a:latin typeface="Maiandra GD" panose="020E0502030308020204" pitchFamily="34" charset="0"/>
            </a:endParaRPr>
          </a:p>
          <a:p>
            <a:pPr algn="just"/>
            <a:endParaRPr lang="es-PE" dirty="0">
              <a:latin typeface="Maiandra GD" panose="020E0502030308020204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485347"/>
              </p:ext>
            </p:extLst>
          </p:nvPr>
        </p:nvGraphicFramePr>
        <p:xfrm>
          <a:off x="1222049" y="4606183"/>
          <a:ext cx="7229742" cy="1505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9742"/>
              </a:tblGrid>
              <a:tr h="1505769">
                <a:tc>
                  <a:txBody>
                    <a:bodyPr/>
                    <a:lstStyle/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ES" dirty="0" smtClean="0">
                          <a:latin typeface="Maiandra GD" panose="020E0502030308020204" pitchFamily="34" charset="0"/>
                        </a:rPr>
                        <a:t>Acumulación de basura en diversos ambientes de la institución educativa y de la comunidad.</a:t>
                      </a:r>
                      <a:endParaRPr lang="es-PE" dirty="0" smtClean="0">
                        <a:latin typeface="Maiandra GD" panose="020E0502030308020204" pitchFamily="34" charset="0"/>
                      </a:endParaRP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ES" dirty="0" smtClean="0">
                          <a:latin typeface="Maiandra GD" panose="020E0502030308020204" pitchFamily="34" charset="0"/>
                        </a:rPr>
                        <a:t>Zonas de riesgo o vulnerabilidad en la institución educativa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ES" dirty="0" smtClean="0">
                          <a:latin typeface="Maiandra GD" panose="020E0502030308020204" pitchFamily="34" charset="0"/>
                        </a:rPr>
                        <a:t>Mal uso de los servicios higiénicos</a:t>
                      </a:r>
                      <a:endParaRPr lang="es-PE" dirty="0" smtClean="0">
                        <a:latin typeface="Maiandra GD" panose="020E0502030308020204" pitchFamily="34" charset="0"/>
                      </a:endParaRPr>
                    </a:p>
                    <a:p>
                      <a:endParaRPr lang="es-PE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56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defondos.com/images/wallpapers/3D%20Rana-30955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3"/>
            <a:ext cx="9180512" cy="688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500034" y="1643050"/>
            <a:ext cx="8286808" cy="4714908"/>
          </a:xfrm>
          <a:prstGeom prst="roundRect">
            <a:avLst>
              <a:gd name="adj" fmla="val 16667"/>
            </a:avLst>
          </a:prstGeom>
          <a:solidFill>
            <a:schemeClr val="lt1">
              <a:alpha val="50000"/>
            </a:schemeClr>
          </a:solidFill>
          <a:ln w="76200"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268288" indent="-268288">
              <a:buFont typeface="Arial" pitchFamily="34" charset="0"/>
              <a:buChar char="•"/>
            </a:pPr>
            <a:endParaRPr lang="es-ES" sz="2400" dirty="0">
              <a:solidFill>
                <a:prstClr val="black"/>
              </a:solidFill>
              <a:latin typeface="Maiandra GD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500034" y="285728"/>
            <a:ext cx="8286808" cy="1142984"/>
          </a:xfrm>
          <a:prstGeom prst="roundRect">
            <a:avLst>
              <a:gd name="adj" fmla="val 16667"/>
            </a:avLst>
          </a:prstGeom>
          <a:solidFill>
            <a:srgbClr val="99CC00">
              <a:alpha val="70000"/>
            </a:srgbClr>
          </a:solidFill>
          <a:ln w="76200"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lnSpc>
                <a:spcPct val="80000"/>
              </a:lnSpc>
            </a:pPr>
            <a:endParaRPr lang="es-ES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rPr>
              <a:t>APRENDIZAJES INVOLUCRADOS EN LOS PROBLEMAS AMBIENTALES</a:t>
            </a:r>
            <a:endParaRPr lang="es-PE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  <a:ea typeface="+mn-ea"/>
              <a:cs typeface="+mn-cs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8706" y="1714443"/>
            <a:ext cx="7968136" cy="47115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1800" dirty="0" smtClean="0">
                <a:latin typeface="Maiandra GD" panose="020E0502030308020204" pitchFamily="34" charset="0"/>
              </a:rPr>
              <a:t>Los problemas priorizados al ser analizados en </a:t>
            </a:r>
            <a:r>
              <a:rPr lang="es-ES" sz="1800" i="1" dirty="0" smtClean="0">
                <a:latin typeface="Maiandra GD" panose="020E0502030308020204" pitchFamily="34" charset="0"/>
              </a:rPr>
              <a:t>sus </a:t>
            </a:r>
            <a:r>
              <a:rPr lang="es-ES" sz="1800" b="1" i="1" dirty="0" smtClean="0">
                <a:latin typeface="Maiandra GD" panose="020E0502030308020204" pitchFamily="34" charset="0"/>
              </a:rPr>
              <a:t>consecuencias y las causas </a:t>
            </a:r>
            <a:r>
              <a:rPr lang="es-ES" sz="1800" dirty="0" smtClean="0">
                <a:latin typeface="Maiandra GD" panose="020E0502030308020204" pitchFamily="34" charset="0"/>
              </a:rPr>
              <a:t>que lo originaron nos permiten visualizar </a:t>
            </a:r>
            <a:r>
              <a:rPr lang="es-ES" sz="1800" b="1" i="1" dirty="0" smtClean="0">
                <a:latin typeface="Maiandra GD" panose="020E0502030308020204" pitchFamily="34" charset="0"/>
              </a:rPr>
              <a:t>alternativas de solución</a:t>
            </a:r>
            <a:r>
              <a:rPr lang="es-ES" sz="1800" dirty="0" smtClean="0">
                <a:latin typeface="Maiandra GD" panose="020E0502030308020204" pitchFamily="34" charset="0"/>
              </a:rPr>
              <a:t>; estos son insumos para conceptualizar y analizar los aprendizajes que se encuentran involucrados en cada uno de los problemas ambientales identificados. Este proceso de análisis es sumamente importante porque articula la realidad del entorno con las </a:t>
            </a:r>
            <a:r>
              <a:rPr lang="es-ES" sz="1800" b="1" u="sng" dirty="0" smtClean="0">
                <a:latin typeface="Maiandra GD" panose="020E0502030308020204" pitchFamily="34" charset="0"/>
              </a:rPr>
              <a:t>necesidades y demandas </a:t>
            </a:r>
            <a:r>
              <a:rPr lang="es-ES" sz="1800" dirty="0" smtClean="0">
                <a:latin typeface="Maiandra GD" panose="020E0502030308020204" pitchFamily="34" charset="0"/>
              </a:rPr>
              <a:t>de aprendizaje que todo proceso educativo debe resolver o responder, al mismo tiempo es una </a:t>
            </a:r>
            <a:r>
              <a:rPr lang="es-ES" sz="1800" b="1" dirty="0" smtClean="0">
                <a:latin typeface="Maiandra GD" panose="020E0502030308020204" pitchFamily="34" charset="0"/>
              </a:rPr>
              <a:t>propuesta pedagógi</a:t>
            </a:r>
            <a:r>
              <a:rPr lang="es-ES" sz="1800" dirty="0" smtClean="0">
                <a:latin typeface="Maiandra GD" panose="020E0502030308020204" pitchFamily="34" charset="0"/>
              </a:rPr>
              <a:t>ca que puede ser incorporado en el </a:t>
            </a:r>
            <a:r>
              <a:rPr lang="es-ES" sz="1800" b="1" dirty="0" smtClean="0">
                <a:latin typeface="Maiandra GD" panose="020E0502030308020204" pitchFamily="34" charset="0"/>
              </a:rPr>
              <a:t>cartel del Proyecto Curricular Institucional-PCI</a:t>
            </a:r>
            <a:r>
              <a:rPr lang="es-ES" sz="1800" dirty="0" smtClean="0">
                <a:latin typeface="Maiandra GD" panose="020E0502030308020204" pitchFamily="34" charset="0"/>
              </a:rPr>
              <a:t>. Por lo tanto, cada uno de estos aprendizajes puede ser desarrollado como parte de los proyectos ambientales del PEAI, a manera de ejemplo :</a:t>
            </a:r>
          </a:p>
          <a:p>
            <a:pPr lvl="0" algn="just"/>
            <a:r>
              <a:rPr lang="es-ES" sz="1800" dirty="0" smtClean="0">
                <a:latin typeface="Maiandra GD" panose="020E0502030308020204" pitchFamily="34" charset="0"/>
              </a:rPr>
              <a:t>Bolsas </a:t>
            </a:r>
            <a:r>
              <a:rPr lang="es-ES" sz="1800" dirty="0">
                <a:latin typeface="Maiandra GD" panose="020E0502030308020204" pitchFamily="34" charset="0"/>
              </a:rPr>
              <a:t>de plástico y papeles tirados en las áreas verdes de la IE (resolver el problema de contaminación o amenaza con soluciones de </a:t>
            </a:r>
            <a:r>
              <a:rPr lang="es-ES" sz="1800" dirty="0" smtClean="0">
                <a:latin typeface="Maiandra GD" panose="020E0502030308020204" pitchFamily="34" charset="0"/>
              </a:rPr>
              <a:t>mitigación)</a:t>
            </a:r>
            <a:endParaRPr lang="es-PE" sz="1800" dirty="0">
              <a:latin typeface="Maiandra GD" panose="020E0502030308020204" pitchFamily="34" charset="0"/>
            </a:endParaRPr>
          </a:p>
          <a:p>
            <a:pPr marL="0" indent="0" algn="just">
              <a:buNone/>
            </a:pPr>
            <a:r>
              <a:rPr lang="es-ES" sz="1800" b="1" dirty="0" smtClean="0">
                <a:latin typeface="Maiandra GD" panose="020E0502030308020204" pitchFamily="34" charset="0"/>
              </a:rPr>
              <a:t>Gestión </a:t>
            </a:r>
            <a:r>
              <a:rPr lang="es-ES" sz="1800" b="1" dirty="0">
                <a:latin typeface="Maiandra GD" panose="020E0502030308020204" pitchFamily="34" charset="0"/>
              </a:rPr>
              <a:t>institucional </a:t>
            </a:r>
            <a:r>
              <a:rPr lang="es-ES" sz="1800" dirty="0" smtClean="0">
                <a:latin typeface="Maiandra GD" panose="020E0502030308020204" pitchFamily="34" charset="0"/>
              </a:rPr>
              <a:t>: compra de escobas, tachos de basura</a:t>
            </a:r>
            <a:r>
              <a:rPr lang="es-ES" sz="1800" dirty="0">
                <a:latin typeface="Maiandra GD" panose="020E0502030308020204" pitchFamily="34" charset="0"/>
              </a:rPr>
              <a:t> </a:t>
            </a:r>
            <a:r>
              <a:rPr lang="es-ES" sz="1800" dirty="0" smtClean="0">
                <a:latin typeface="Maiandra GD" panose="020E0502030308020204" pitchFamily="34" charset="0"/>
              </a:rPr>
              <a:t>y otros, </a:t>
            </a:r>
          </a:p>
          <a:p>
            <a:pPr marL="0" indent="0" algn="just">
              <a:buNone/>
            </a:pPr>
            <a:r>
              <a:rPr lang="es-ES" sz="1800" b="1" dirty="0" smtClean="0">
                <a:latin typeface="Maiandra GD" panose="020E0502030308020204" pitchFamily="34" charset="0"/>
              </a:rPr>
              <a:t>Gestión pedagógica</a:t>
            </a:r>
            <a:r>
              <a:rPr lang="es-ES" sz="1800" dirty="0" smtClean="0">
                <a:latin typeface="Maiandra GD" panose="020E0502030308020204" pitchFamily="34" charset="0"/>
              </a:rPr>
              <a:t>: estudiar residuos sólidos, segregación de basura, reciclaje, etc. </a:t>
            </a:r>
            <a:endParaRPr lang="es-PE" sz="1800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25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defondos.com/images/wallpapers/3D%20Rana-30955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3"/>
            <a:ext cx="9180512" cy="688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500034" y="285728"/>
            <a:ext cx="8286808" cy="1142984"/>
          </a:xfrm>
          <a:prstGeom prst="roundRect">
            <a:avLst>
              <a:gd name="adj" fmla="val 16667"/>
            </a:avLst>
          </a:prstGeom>
          <a:solidFill>
            <a:srgbClr val="99CC00">
              <a:alpha val="70000"/>
            </a:srgbClr>
          </a:solidFill>
          <a:ln w="76200"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lnSpc>
                <a:spcPct val="80000"/>
              </a:lnSpc>
            </a:pPr>
            <a:endParaRPr lang="es-ES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rPr>
              <a:t/>
            </a:r>
            <a:br>
              <a:rPr lang="es-E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rPr>
            </a:br>
            <a:r>
              <a:rPr lang="es-E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rPr>
              <a:t>Matriz de análisis del Proyecto Educativo Ambiental </a:t>
            </a:r>
            <a:r>
              <a:rPr lang="es-ES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rPr>
              <a:t>I</a:t>
            </a:r>
            <a:r>
              <a:rPr lang="es-E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rPr>
              <a:t>ntegrado</a:t>
            </a:r>
            <a:br>
              <a:rPr lang="es-E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rPr>
            </a:br>
            <a:endParaRPr lang="es-PE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  <a:ea typeface="+mn-ea"/>
              <a:cs typeface="+mn-cs"/>
            </a:endParaRPr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7892486"/>
              </p:ext>
            </p:extLst>
          </p:nvPr>
        </p:nvGraphicFramePr>
        <p:xfrm>
          <a:off x="739315" y="1948441"/>
          <a:ext cx="8186767" cy="4572001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2318838"/>
                <a:gridCol w="3003865"/>
                <a:gridCol w="2864064"/>
              </a:tblGrid>
              <a:tr h="4881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400" dirty="0">
                          <a:effectLst/>
                        </a:rPr>
                        <a:t>TÍTULO DEL PROYECTO</a:t>
                      </a:r>
                      <a:endParaRPr lang="es-P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400" dirty="0">
                          <a:effectLst/>
                        </a:rPr>
                        <a:t>ACTIVIDADES DE GESTIÓN INSTITUCIONAL</a:t>
                      </a:r>
                      <a:endParaRPr lang="es-P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400" dirty="0">
                          <a:effectLst/>
                        </a:rPr>
                        <a:t>ACTIVIDADES DE GESTIÓN PEDAGÓGICA</a:t>
                      </a:r>
                      <a:endParaRPr lang="es-P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0611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>
                          <a:effectLst/>
                        </a:rPr>
                        <a:t> 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>
                          <a:effectLst/>
                        </a:rPr>
                        <a:t> 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effectLst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075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>
                          <a:effectLst/>
                        </a:rPr>
                        <a:t> 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>
                          <a:effectLst/>
                        </a:rPr>
                        <a:t> 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>
                          <a:effectLst/>
                        </a:rPr>
                        <a:t> 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075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>
                          <a:effectLst/>
                        </a:rPr>
                        <a:t> </a:t>
                      </a:r>
                      <a:endParaRPr lang="es-PE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>
                          <a:effectLst/>
                        </a:rPr>
                        <a:t> 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effectLst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>
                          <a:effectLst/>
                        </a:rPr>
                        <a:t> 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075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>
                          <a:effectLst/>
                        </a:rPr>
                        <a:t> 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effectLst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>
                          <a:effectLst/>
                        </a:rPr>
                        <a:t> 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682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defondos.com/images/wallpapers/3D%20Rana-30955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3"/>
            <a:ext cx="9180512" cy="688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500034" y="285728"/>
            <a:ext cx="8286808" cy="1142984"/>
          </a:xfrm>
          <a:prstGeom prst="roundRect">
            <a:avLst>
              <a:gd name="adj" fmla="val 16667"/>
            </a:avLst>
          </a:prstGeom>
          <a:solidFill>
            <a:srgbClr val="99CC00">
              <a:alpha val="70000"/>
            </a:srgbClr>
          </a:solidFill>
          <a:ln w="76200"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lnSpc>
                <a:spcPct val="80000"/>
              </a:lnSpc>
            </a:pPr>
            <a:endParaRPr lang="es-ES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rPr>
              <a:t/>
            </a:r>
            <a:br>
              <a:rPr lang="es-E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rPr>
            </a:br>
            <a:r>
              <a:rPr lang="es-E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rPr>
              <a:t/>
            </a:r>
            <a:br>
              <a:rPr lang="es-E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rPr>
            </a:br>
            <a:r>
              <a:rPr lang="es-E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rPr>
              <a:t>Matriz de articulación del PEAI con el PAT</a:t>
            </a:r>
            <a:r>
              <a:rPr lang="es-PE" sz="3200" dirty="0"/>
              <a:t/>
            </a:r>
            <a:br>
              <a:rPr lang="es-PE" sz="3200" dirty="0"/>
            </a:br>
            <a:r>
              <a:rPr lang="es-E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rPr>
              <a:t/>
            </a:r>
            <a:br>
              <a:rPr lang="es-E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rPr>
            </a:br>
            <a:endParaRPr lang="es-PE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  <a:ea typeface="+mn-ea"/>
              <a:cs typeface="+mn-cs"/>
            </a:endParaRP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868059"/>
              </p:ext>
            </p:extLst>
          </p:nvPr>
        </p:nvGraphicFramePr>
        <p:xfrm>
          <a:off x="453032" y="1901793"/>
          <a:ext cx="8233769" cy="4567374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1646194"/>
                <a:gridCol w="1646194"/>
                <a:gridCol w="1647127"/>
                <a:gridCol w="1647127"/>
                <a:gridCol w="1647127"/>
              </a:tblGrid>
              <a:tr h="770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COMPONENTES DEL ENFOQUE AMBIENTAL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100" dirty="0">
                          <a:effectLst/>
                        </a:rPr>
                        <a:t>PROYECTO AMBIENTAL IDENTIFICADO Y PRIORIZADO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ACTIVIDADES DE GESTIÓN INSTITUCIONAL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ACTIVIDADES DE GESTIÓN PEDAGÓGICA.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100" dirty="0">
                          <a:effectLst/>
                        </a:rPr>
                        <a:t>RELACIÓN CON LOS COMPROMISOS DEL PAT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32739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PE" sz="1100">
                        <a:effectLst/>
                      </a:endParaRP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739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PE" sz="1100">
                        <a:effectLst/>
                      </a:endParaRP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739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PE" sz="1100">
                        <a:effectLst/>
                      </a:endParaRP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739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PE" sz="1100">
                        <a:effectLst/>
                      </a:endParaRP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739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PE" sz="1100">
                        <a:effectLst/>
                      </a:endParaRP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739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PE" sz="1100">
                        <a:effectLst/>
                      </a:endParaRP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20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defondos.com/images/wallpapers/3D%20Rana-30955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7"/>
            <a:ext cx="9180512" cy="688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500034" y="285728"/>
            <a:ext cx="8286808" cy="1142984"/>
          </a:xfrm>
          <a:prstGeom prst="roundRect">
            <a:avLst>
              <a:gd name="adj" fmla="val 16667"/>
            </a:avLst>
          </a:prstGeom>
          <a:solidFill>
            <a:srgbClr val="99CC00">
              <a:alpha val="70000"/>
            </a:srgbClr>
          </a:solidFill>
          <a:ln w="76200"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lnSpc>
                <a:spcPct val="80000"/>
              </a:lnSpc>
            </a:pPr>
            <a:endParaRPr lang="es-ES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4017671"/>
              </p:ext>
            </p:extLst>
          </p:nvPr>
        </p:nvGraphicFramePr>
        <p:xfrm>
          <a:off x="209550" y="1984365"/>
          <a:ext cx="8724900" cy="40489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5513"/>
                <a:gridCol w="1306846"/>
                <a:gridCol w="584300"/>
                <a:gridCol w="460806"/>
                <a:gridCol w="418412"/>
                <a:gridCol w="505965"/>
                <a:gridCol w="512416"/>
                <a:gridCol w="462650"/>
                <a:gridCol w="451589"/>
                <a:gridCol w="391685"/>
                <a:gridCol w="525318"/>
                <a:gridCol w="392607"/>
                <a:gridCol w="391685"/>
                <a:gridCol w="438687"/>
                <a:gridCol w="606421"/>
              </a:tblGrid>
              <a:tr h="8396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600" b="1" dirty="0">
                          <a:effectLst/>
                          <a:latin typeface="Maiandra GD" panose="020E0502030308020204" pitchFamily="34" charset="0"/>
                        </a:rPr>
                        <a:t>Actividades</a:t>
                      </a:r>
                      <a:endParaRPr lang="es-PE" sz="1600" b="1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600" b="1" dirty="0">
                          <a:effectLst/>
                          <a:latin typeface="Maiandra GD" panose="020E0502030308020204" pitchFamily="34" charset="0"/>
                        </a:rPr>
                        <a:t>Responsables</a:t>
                      </a:r>
                      <a:endParaRPr lang="es-PE" sz="1600" b="1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  <a:latin typeface="Maiandra GD" panose="020E0502030308020204" pitchFamily="34" charset="0"/>
                        </a:rPr>
                        <a:t>Dic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200" b="1" dirty="0" smtClean="0">
                          <a:effectLst/>
                          <a:latin typeface="Maiandra GD" panose="020E0502030308020204" pitchFamily="34" charset="0"/>
                        </a:rPr>
                        <a:t>2013</a:t>
                      </a:r>
                      <a:endParaRPr lang="es-PE" sz="1200" b="1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  <a:latin typeface="Maiandra GD" panose="020E0502030308020204" pitchFamily="34" charset="0"/>
                        </a:rPr>
                        <a:t>Ene</a:t>
                      </a:r>
                      <a:endParaRPr lang="es-PE" sz="1200" b="1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  <a:latin typeface="Maiandra GD" panose="020E0502030308020204" pitchFamily="34" charset="0"/>
                        </a:rPr>
                        <a:t>Feb</a:t>
                      </a:r>
                      <a:endParaRPr lang="es-PE" sz="1200" b="1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200" b="1" dirty="0" err="1">
                          <a:effectLst/>
                          <a:latin typeface="Maiandra GD" panose="020E0502030308020204" pitchFamily="34" charset="0"/>
                        </a:rPr>
                        <a:t>Marz</a:t>
                      </a:r>
                      <a:endParaRPr lang="es-PE" sz="1200" b="1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  <a:latin typeface="Maiandra GD" panose="020E0502030308020204" pitchFamily="34" charset="0"/>
                        </a:rPr>
                        <a:t>Abril</a:t>
                      </a:r>
                      <a:endParaRPr lang="es-PE" sz="1200" b="1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200" b="1" dirty="0" err="1">
                          <a:effectLst/>
                          <a:latin typeface="Maiandra GD" panose="020E0502030308020204" pitchFamily="34" charset="0"/>
                        </a:rPr>
                        <a:t>May</a:t>
                      </a:r>
                      <a:endParaRPr lang="es-PE" sz="1200" b="1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  <a:latin typeface="Maiandra GD" panose="020E0502030308020204" pitchFamily="34" charset="0"/>
                        </a:rPr>
                        <a:t>Jun</a:t>
                      </a:r>
                      <a:endParaRPr lang="es-PE" sz="1200" b="1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  <a:latin typeface="Maiandra GD" panose="020E0502030308020204" pitchFamily="34" charset="0"/>
                        </a:rPr>
                        <a:t>Jul</a:t>
                      </a:r>
                      <a:endParaRPr lang="es-PE" sz="1200" b="1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200" b="1" dirty="0" err="1">
                          <a:effectLst/>
                          <a:latin typeface="Maiandra GD" panose="020E0502030308020204" pitchFamily="34" charset="0"/>
                        </a:rPr>
                        <a:t>Agos</a:t>
                      </a:r>
                      <a:endParaRPr lang="es-PE" sz="1200" b="1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  <a:latin typeface="Maiandra GD" panose="020E0502030308020204" pitchFamily="34" charset="0"/>
                        </a:rPr>
                        <a:t>Set</a:t>
                      </a:r>
                      <a:endParaRPr lang="es-PE" sz="1200" b="1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  <a:latin typeface="Maiandra GD" panose="020E0502030308020204" pitchFamily="34" charset="0"/>
                        </a:rPr>
                        <a:t>oct</a:t>
                      </a:r>
                      <a:endParaRPr lang="es-PE" sz="1200" b="1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  <a:latin typeface="Maiandra GD" panose="020E0502030308020204" pitchFamily="34" charset="0"/>
                        </a:rPr>
                        <a:t>Nov</a:t>
                      </a:r>
                      <a:endParaRPr lang="es-PE" sz="1200" b="1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  <a:latin typeface="Maiandra GD" panose="020E0502030308020204" pitchFamily="34" charset="0"/>
                        </a:rPr>
                        <a:t>Dic</a:t>
                      </a:r>
                      <a:endParaRPr lang="es-PE" sz="1200" b="1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2594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effectLst/>
                          <a:latin typeface="Maiandra GD" panose="020E0502030308020204" pitchFamily="34" charset="0"/>
                        </a:rPr>
                        <a:t>Aplicación de la parrilla ambiental</a:t>
                      </a:r>
                      <a:endParaRPr lang="es-PE" sz="14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effectLst/>
                          <a:latin typeface="Maiandra GD" panose="020E0502030308020204" pitchFamily="34" charset="0"/>
                        </a:rPr>
                        <a:t>Coordinación de primaria</a:t>
                      </a:r>
                      <a:endParaRPr lang="es-PE" sz="14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  <a:latin typeface="Maiandra GD" panose="020E0502030308020204" pitchFamily="34" charset="0"/>
                        </a:rPr>
                        <a:t>x</a:t>
                      </a: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  <a:latin typeface="Maiandra GD" panose="020E0502030308020204" pitchFamily="34" charset="0"/>
                        </a:rPr>
                        <a:t> </a:t>
                      </a: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  <a:latin typeface="Maiandra GD" panose="020E0502030308020204" pitchFamily="34" charset="0"/>
                        </a:rPr>
                        <a:t> </a:t>
                      </a: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  <a:latin typeface="Maiandra GD" panose="020E0502030308020204" pitchFamily="34" charset="0"/>
                        </a:rPr>
                        <a:t> </a:t>
                      </a: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  <a:latin typeface="Maiandra GD" panose="020E0502030308020204" pitchFamily="34" charset="0"/>
                        </a:rPr>
                        <a:t> </a:t>
                      </a: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  <a:latin typeface="Maiandra GD" panose="020E0502030308020204" pitchFamily="34" charset="0"/>
                        </a:rPr>
                        <a:t> </a:t>
                      </a: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  <a:latin typeface="Maiandra GD" panose="020E0502030308020204" pitchFamily="34" charset="0"/>
                        </a:rPr>
                        <a:t> </a:t>
                      </a: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  <a:latin typeface="Maiandra GD" panose="020E0502030308020204" pitchFamily="34" charset="0"/>
                        </a:rPr>
                        <a:t> </a:t>
                      </a: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  <a:latin typeface="Maiandra GD" panose="020E0502030308020204" pitchFamily="34" charset="0"/>
                        </a:rPr>
                        <a:t> </a:t>
                      </a: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  <a:latin typeface="Maiandra GD" panose="020E0502030308020204" pitchFamily="34" charset="0"/>
                        </a:rPr>
                        <a:t> </a:t>
                      </a: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  <a:latin typeface="Maiandra GD" panose="020E0502030308020204" pitchFamily="34" charset="0"/>
                        </a:rPr>
                        <a:t> </a:t>
                      </a: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  <a:latin typeface="Maiandra GD" panose="020E0502030308020204" pitchFamily="34" charset="0"/>
                        </a:rPr>
                        <a:t> </a:t>
                      </a: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  <a:latin typeface="Maiandra GD" panose="020E0502030308020204" pitchFamily="34" charset="0"/>
                        </a:rPr>
                        <a:t> </a:t>
                      </a: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74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effectLst/>
                          <a:latin typeface="Maiandra GD" panose="020E0502030308020204" pitchFamily="34" charset="0"/>
                        </a:rPr>
                        <a:t>Escuela limpia</a:t>
                      </a:r>
                      <a:endParaRPr lang="es-PE" sz="14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effectLst/>
                          <a:latin typeface="Maiandra GD" panose="020E0502030308020204" pitchFamily="34" charset="0"/>
                          <a:ea typeface="+mn-ea"/>
                          <a:cs typeface="+mn-cs"/>
                        </a:rPr>
                        <a:t>Coordinación</a:t>
                      </a:r>
                      <a:r>
                        <a:rPr lang="es-PE" sz="1400" baseline="0" dirty="0" smtClean="0">
                          <a:effectLst/>
                          <a:latin typeface="Maiandra GD" panose="020E0502030308020204" pitchFamily="34" charset="0"/>
                          <a:ea typeface="+mn-ea"/>
                          <a:cs typeface="+mn-cs"/>
                        </a:rPr>
                        <a:t> de inicial</a:t>
                      </a:r>
                      <a:endParaRPr lang="es-PE" sz="14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  <a:latin typeface="Maiandra GD" panose="020E0502030308020204" pitchFamily="34" charset="0"/>
                        </a:rPr>
                        <a:t> </a:t>
                      </a: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  <a:latin typeface="Maiandra GD" panose="020E0502030308020204" pitchFamily="34" charset="0"/>
                        </a:rPr>
                        <a:t> </a:t>
                      </a: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  <a:latin typeface="Maiandra GD" panose="020E0502030308020204" pitchFamily="34" charset="0"/>
                        </a:rPr>
                        <a:t> </a:t>
                      </a:r>
                      <a:endParaRPr lang="es-PE" sz="160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  <a:latin typeface="Maiandra GD" panose="020E0502030308020204" pitchFamily="34" charset="0"/>
                        </a:rPr>
                        <a:t> </a:t>
                      </a:r>
                      <a:endParaRPr lang="es-PE" sz="160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  <a:latin typeface="Maiandra GD" panose="020E0502030308020204" pitchFamily="34" charset="0"/>
                        </a:rPr>
                        <a:t> </a:t>
                      </a: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  <a:latin typeface="Maiandra GD" panose="020E0502030308020204" pitchFamily="34" charset="0"/>
                        </a:rPr>
                        <a:t> </a:t>
                      </a: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  <a:latin typeface="Maiandra GD" panose="020E0502030308020204" pitchFamily="34" charset="0"/>
                        </a:rPr>
                        <a:t> </a:t>
                      </a: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  <a:latin typeface="Maiandra GD" panose="020E0502030308020204" pitchFamily="34" charset="0"/>
                        </a:rPr>
                        <a:t> </a:t>
                      </a:r>
                      <a:endParaRPr lang="es-PE" sz="160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  <a:latin typeface="Maiandra GD" panose="020E0502030308020204" pitchFamily="34" charset="0"/>
                        </a:rPr>
                        <a:t> </a:t>
                      </a:r>
                      <a:endParaRPr lang="es-PE" sz="160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  <a:latin typeface="Maiandra GD" panose="020E0502030308020204" pitchFamily="34" charset="0"/>
                        </a:rPr>
                        <a:t> </a:t>
                      </a: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74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effectLst/>
                          <a:latin typeface="Maiandra GD" panose="020E0502030308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Escuela</a:t>
                      </a:r>
                      <a:r>
                        <a:rPr lang="es-PE" sz="1400" baseline="0" dirty="0" smtClean="0">
                          <a:effectLst/>
                          <a:latin typeface="Maiandra GD" panose="020E0502030308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segura</a:t>
                      </a:r>
                      <a:endParaRPr lang="es-PE" sz="14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effectLst/>
                          <a:latin typeface="Maiandra GD" panose="020E0502030308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Coordinación de secundaria</a:t>
                      </a:r>
                      <a:endParaRPr lang="es-PE" sz="14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74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effectLst/>
                          <a:latin typeface="Maiandra GD" panose="020E0502030308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Escuela </a:t>
                      </a:r>
                      <a:r>
                        <a:rPr lang="es-PE" sz="1400" dirty="0" err="1" smtClean="0">
                          <a:effectLst/>
                          <a:latin typeface="Maiandra GD" panose="020E0502030308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ecoeficiente</a:t>
                      </a:r>
                      <a:endParaRPr lang="es-PE" sz="14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effectLst/>
                          <a:latin typeface="Maiandra GD" panose="020E0502030308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Club de ciencias</a:t>
                      </a:r>
                      <a:endParaRPr lang="es-PE" sz="14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74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400" dirty="0" err="1" smtClean="0">
                          <a:effectLst/>
                          <a:latin typeface="Maiandra GD" panose="020E0502030308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Econegocio</a:t>
                      </a:r>
                      <a:endParaRPr lang="es-PE" sz="14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effectLst/>
                          <a:latin typeface="Maiandra GD" panose="020E0502030308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Alumnos de la promoción</a:t>
                      </a:r>
                      <a:endParaRPr lang="es-PE" sz="14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PE" sz="16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Desarrollo de un plan de </a:t>
            </a:r>
            <a:r>
              <a:rPr lang="es-ES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trabajo.</a:t>
            </a:r>
            <a:br>
              <a:rPr lang="es-ES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</a:br>
            <a:r>
              <a:rPr lang="es-ES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Proyecto </a:t>
            </a:r>
            <a:r>
              <a:rPr lang="es-ES" sz="2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Educativo Ambiental Integrado PEAI</a:t>
            </a:r>
            <a:endParaRPr lang="es-PE" sz="2800" dirty="0"/>
          </a:p>
        </p:txBody>
      </p:sp>
    </p:spTree>
    <p:extLst>
      <p:ext uri="{BB962C8B-B14F-4D97-AF65-F5344CB8AC3E}">
        <p14:creationId xmlns:p14="http://schemas.microsoft.com/office/powerpoint/2010/main" val="320750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defondos.com/images/wallpapers/3D%20Rana-30955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111092"/>
            <a:ext cx="9180512" cy="688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457200" y="1643049"/>
            <a:ext cx="8329642" cy="4962849"/>
          </a:xfrm>
          <a:prstGeom prst="roundRect">
            <a:avLst>
              <a:gd name="adj" fmla="val 16667"/>
            </a:avLst>
          </a:prstGeom>
          <a:solidFill>
            <a:schemeClr val="lt1">
              <a:alpha val="50000"/>
            </a:schemeClr>
          </a:solidFill>
          <a:ln w="76200"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s-ES" sz="2400" dirty="0">
              <a:solidFill>
                <a:prstClr val="black"/>
              </a:solidFill>
              <a:latin typeface="Maiandra GD" pitchFamily="34" charset="0"/>
            </a:endParaRPr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500034" y="197740"/>
            <a:ext cx="8286808" cy="1142984"/>
          </a:xfrm>
          <a:prstGeom prst="roundRect">
            <a:avLst>
              <a:gd name="adj" fmla="val 16667"/>
            </a:avLst>
          </a:prstGeom>
          <a:solidFill>
            <a:srgbClr val="99CC00">
              <a:alpha val="70000"/>
            </a:srgbClr>
          </a:solidFill>
          <a:ln w="76200"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lnSpc>
                <a:spcPct val="80000"/>
              </a:lnSpc>
            </a:pPr>
            <a:endParaRPr lang="es-ES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rPr>
              <a:t/>
            </a:r>
            <a:br>
              <a:rPr lang="es-ES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rPr>
            </a:br>
            <a:r>
              <a:rPr lang="es-ES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rPr>
              <a:t>¿POR QUÉ UNA ORGANIZACIÓN QUE EVALÚA?</a:t>
            </a:r>
            <a:br>
              <a:rPr lang="es-ES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rPr>
            </a:br>
            <a:endParaRPr lang="es-PE" sz="3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  <a:ea typeface="+mn-ea"/>
              <a:cs typeface="+mn-cs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6353544"/>
              </p:ext>
            </p:extLst>
          </p:nvPr>
        </p:nvGraphicFramePr>
        <p:xfrm>
          <a:off x="623843" y="2513689"/>
          <a:ext cx="8062957" cy="37854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03430"/>
                <a:gridCol w="3459527"/>
              </a:tblGrid>
              <a:tr h="2712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500" dirty="0">
                          <a:effectLst/>
                          <a:latin typeface="Maiandra GD" panose="020E0502030308020204" pitchFamily="34" charset="0"/>
                        </a:rPr>
                        <a:t>Indicadores</a:t>
                      </a:r>
                      <a:endParaRPr lang="es-PE" sz="15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500">
                          <a:effectLst/>
                          <a:latin typeface="Maiandra GD" panose="020E0502030308020204" pitchFamily="34" charset="0"/>
                        </a:rPr>
                        <a:t>Medios de verificación</a:t>
                      </a:r>
                      <a:endParaRPr lang="es-PE" sz="150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054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PE" sz="1500" dirty="0">
                          <a:effectLst/>
                          <a:latin typeface="Maiandra GD" panose="020E0502030308020204" pitchFamily="34" charset="0"/>
                        </a:rPr>
                        <a:t>Desarrollo de capacidades y contenidos de cuidado e importancia del ambiente desde las programaciones curriculares.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PE" sz="1500" dirty="0">
                          <a:effectLst/>
                          <a:latin typeface="Maiandra GD" panose="020E0502030308020204" pitchFamily="34" charset="0"/>
                        </a:rPr>
                        <a:t>Desarrollo de las competencias de ciudadanía ambiental </a:t>
                      </a:r>
                      <a:endParaRPr lang="es-PE" sz="15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500" dirty="0">
                          <a:effectLst/>
                          <a:latin typeface="Maiandra GD" panose="020E0502030308020204" pitchFamily="34" charset="0"/>
                        </a:rPr>
                        <a:t>Pruebas de respuestas múltiples, cuestionarios de nivel inferencial y crítico valorativo.</a:t>
                      </a:r>
                      <a:endParaRPr lang="es-PE" sz="15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32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500" dirty="0">
                          <a:effectLst/>
                          <a:latin typeface="Maiandra GD" panose="020E0502030308020204" pitchFamily="34" charset="0"/>
                        </a:rPr>
                        <a:t>Clasificación  de los residuos  sólidos</a:t>
                      </a:r>
                      <a:endParaRPr lang="es-PE" sz="15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500" dirty="0">
                          <a:effectLst/>
                          <a:latin typeface="Maiandra GD" panose="020E0502030308020204" pitchFamily="34" charset="0"/>
                        </a:rPr>
                        <a:t>Uso adecuado de los contenedores.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500" dirty="0">
                          <a:effectLst/>
                          <a:latin typeface="Maiandra GD" panose="020E0502030308020204" pitchFamily="34" charset="0"/>
                        </a:rPr>
                        <a:t>Higiene  adecuada  de todos los ambientes de la I.E.</a:t>
                      </a:r>
                      <a:endParaRPr lang="es-PE" sz="15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8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500" dirty="0">
                          <a:effectLst/>
                          <a:latin typeface="Maiandra GD" panose="020E0502030308020204" pitchFamily="34" charset="0"/>
                        </a:rPr>
                        <a:t>Uso adecuado del agua.</a:t>
                      </a:r>
                      <a:endParaRPr lang="es-PE" sz="15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500" dirty="0">
                          <a:effectLst/>
                          <a:latin typeface="Maiandra GD" panose="020E0502030308020204" pitchFamily="34" charset="0"/>
                        </a:rPr>
                        <a:t>Disminución  de la cantidad de agua en el recibo</a:t>
                      </a:r>
                      <a:endParaRPr lang="es-PE" sz="15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424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500" dirty="0">
                          <a:effectLst/>
                          <a:latin typeface="Maiandra GD" panose="020E0502030308020204" pitchFamily="34" charset="0"/>
                        </a:rPr>
                        <a:t>Sembrado y cultivo de plantas medicinales </a:t>
                      </a:r>
                      <a:endParaRPr lang="es-PE" sz="15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500" dirty="0">
                          <a:effectLst/>
                          <a:latin typeface="Maiandra GD" panose="020E0502030308020204" pitchFamily="34" charset="0"/>
                        </a:rPr>
                        <a:t>Utilización de  plantas medicinales en el botiquín ecológico.</a:t>
                      </a:r>
                      <a:endParaRPr lang="es-PE" sz="15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326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500" dirty="0">
                          <a:effectLst/>
                          <a:latin typeface="Maiandra GD" panose="020E0502030308020204" pitchFamily="34" charset="0"/>
                        </a:rPr>
                        <a:t>APLICAR LA MATRIZ DE  LOGROS AMBIENTALES “INSTITUCIONES EDUCATIVAS PARA EL DESARROLLO SOSTENIBLE” IE SEGURA, SALUDABLE Y ECOEFICIENTE ( al inicio y al final del año escolar )</a:t>
                      </a:r>
                      <a:endParaRPr lang="es-PE" sz="1500" dirty="0">
                        <a:effectLst/>
                        <a:latin typeface="Maiandra GD" panose="020E0502030308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53632" y="1785242"/>
            <a:ext cx="683673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b="1" dirty="0" smtClean="0">
                <a:solidFill>
                  <a:srgbClr val="000000"/>
                </a:solidFill>
                <a:latin typeface="Maiandra GD" panose="020E0502030308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Evaluación del PEAI d</a:t>
            </a:r>
            <a:r>
              <a:rPr kumimoji="0" lang="es-PE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aiandra GD" panose="020E0502030308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acuer</a:t>
            </a:r>
            <a:r>
              <a:rPr lang="es-PE" b="1" dirty="0" smtClean="0">
                <a:solidFill>
                  <a:srgbClr val="000000"/>
                </a:solidFill>
                <a:latin typeface="Maiandra GD" panose="020E0502030308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a la Matriz de Evaluación de Logros </a:t>
            </a:r>
            <a:r>
              <a:rPr lang="es-PE" b="1" dirty="0">
                <a:solidFill>
                  <a:srgbClr val="000000"/>
                </a:solidFill>
                <a:latin typeface="Maiandra GD" panose="020E0502030308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s-PE" b="1" dirty="0" smtClean="0">
                <a:solidFill>
                  <a:srgbClr val="000000"/>
                </a:solidFill>
                <a:latin typeface="Maiandra GD" panose="020E0502030308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mbientales se verificaran los siguientes aspectos:</a:t>
            </a:r>
            <a:endParaRPr kumimoji="0" lang="es-P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aiandra GD" panose="020E0502030308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P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77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836681"/>
              </p:ext>
            </p:extLst>
          </p:nvPr>
        </p:nvGraphicFramePr>
        <p:xfrm>
          <a:off x="500688" y="1533525"/>
          <a:ext cx="6635049" cy="4103548"/>
        </p:xfrm>
        <a:graphic>
          <a:graphicData uri="http://schemas.openxmlformats.org/drawingml/2006/table">
            <a:tbl>
              <a:tblPr firstRow="1" firstCol="1" bandRow="1"/>
              <a:tblGrid>
                <a:gridCol w="925862"/>
                <a:gridCol w="1188463"/>
                <a:gridCol w="2058086"/>
                <a:gridCol w="1355935"/>
                <a:gridCol w="1106703"/>
              </a:tblGrid>
              <a:tr h="7614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00" dirty="0">
                          <a:effectLst/>
                        </a:rPr>
                        <a:t>APRENDER A APRENDER</a:t>
                      </a:r>
                      <a:endParaRPr lang="es-P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00" dirty="0">
                          <a:effectLst/>
                        </a:rPr>
                        <a:t>LOCALIZACIÓN</a:t>
                      </a:r>
                      <a:endParaRPr lang="es-P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00" dirty="0">
                          <a:effectLst/>
                        </a:rPr>
                        <a:t>SISTEMA QUE ACTIVA</a:t>
                      </a:r>
                      <a:endParaRPr lang="es-P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00" dirty="0" smtClean="0">
                          <a:effectLst/>
                        </a:rPr>
                        <a:t>PROCESOS</a:t>
                      </a:r>
                      <a:r>
                        <a:rPr lang="es-PE" sz="1000" baseline="0" dirty="0" smtClean="0">
                          <a:effectLst/>
                        </a:rPr>
                        <a:t> MENTALES SUPERIORES</a:t>
                      </a:r>
                      <a:endParaRPr lang="es-P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00" dirty="0">
                          <a:effectLst/>
                        </a:rPr>
                        <a:t>MODELO DE APRENDIZAJE</a:t>
                      </a:r>
                      <a:endParaRPr lang="es-P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</a:tr>
              <a:tr h="7379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dirty="0">
                          <a:effectLst/>
                        </a:rPr>
                        <a:t>Aprender a sentir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dirty="0">
                          <a:effectLst/>
                        </a:rPr>
                        <a:t>Sentidos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4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400" b="1" dirty="0">
                          <a:effectLst/>
                        </a:rPr>
                        <a:t>Sistema de </a:t>
                      </a:r>
                      <a:r>
                        <a:rPr lang="es-PE" sz="1400" b="1" dirty="0" smtClean="0">
                          <a:effectLst/>
                        </a:rPr>
                        <a:t>alerta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 smtClean="0">
                          <a:latin typeface="Maiandra GD" panose="020E0502030308020204" pitchFamily="34" charset="0"/>
                        </a:rPr>
                        <a:t>(Identifica señales de amenaza o peligro).</a:t>
                      </a:r>
                      <a:endParaRPr lang="en-US" sz="1100" kern="1200" dirty="0" smtClean="0">
                        <a:latin typeface="Maiandra GD" panose="020E0502030308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4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Atención , elección</a:t>
                      </a:r>
                      <a:r>
                        <a:rPr lang="es-PE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percepción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4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dirty="0">
                          <a:effectLst/>
                        </a:rPr>
                        <a:t>A</a:t>
                      </a:r>
                      <a:r>
                        <a:rPr lang="es-PE" sz="1100" dirty="0" smtClean="0">
                          <a:effectLst/>
                        </a:rPr>
                        <a:t>cción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40000"/>
                      </a:sysClr>
                    </a:solidFill>
                  </a:tcPr>
                </a:tc>
              </a:tr>
              <a:tr h="5626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dirty="0">
                          <a:effectLst/>
                        </a:rPr>
                        <a:t>Aprender a pensar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dirty="0">
                          <a:effectLst/>
                        </a:rPr>
                        <a:t>Cerebro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400" b="1" dirty="0" smtClean="0">
                          <a:effectLst/>
                        </a:rPr>
                        <a:t>Sistema </a:t>
                      </a:r>
                      <a:r>
                        <a:rPr lang="es-PE" sz="1400" b="1" dirty="0">
                          <a:effectLst/>
                        </a:rPr>
                        <a:t>de </a:t>
                      </a:r>
                      <a:r>
                        <a:rPr lang="es-PE" sz="1400" b="1" dirty="0" smtClean="0">
                          <a:effectLst/>
                        </a:rPr>
                        <a:t>alarma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kern="1200" dirty="0" smtClean="0">
                          <a:latin typeface="Maiandra GD" panose="020E0502030308020204" pitchFamily="34" charset="0"/>
                        </a:rPr>
                        <a:t>(Analiza el nivel de gravedad del peligro)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Abstracción</a:t>
                      </a:r>
                      <a:r>
                        <a:rPr lang="es-PE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, pensamiento, lenguaje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dirty="0">
                          <a:effectLst/>
                        </a:rPr>
                        <a:t>R</a:t>
                      </a:r>
                      <a:r>
                        <a:rPr lang="es-PE" sz="1100" dirty="0" smtClean="0">
                          <a:effectLst/>
                        </a:rPr>
                        <a:t>eflexión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</a:tr>
              <a:tr h="7371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dirty="0">
                          <a:effectLst/>
                        </a:rPr>
                        <a:t>Aprender actuar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dirty="0">
                          <a:effectLst/>
                        </a:rPr>
                        <a:t>Organismo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4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400" b="1" dirty="0">
                          <a:effectLst/>
                        </a:rPr>
                        <a:t>Sistema de </a:t>
                      </a:r>
                      <a:r>
                        <a:rPr lang="es-PE" sz="1400" b="1" dirty="0" smtClean="0">
                          <a:effectLst/>
                        </a:rPr>
                        <a:t>respuesta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kern="1200" dirty="0" smtClean="0">
                          <a:latin typeface="Maiandra GD" panose="020E0502030308020204" pitchFamily="34" charset="0"/>
                        </a:rPr>
                        <a:t>Toma la decisión de actuar rápida y correctamente frente al peligro 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4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Toma</a:t>
                      </a:r>
                      <a:r>
                        <a:rPr lang="es-PE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de decisiones , imitación, desempeño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4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dirty="0">
                          <a:effectLst/>
                        </a:rPr>
                        <a:t>Voluntad humana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40000"/>
                      </a:sysClr>
                    </a:solidFill>
                  </a:tcPr>
                </a:tc>
              </a:tr>
              <a:tr h="12475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dirty="0">
                          <a:effectLst/>
                        </a:rPr>
                        <a:t>Aprender a evaluar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dirty="0">
                          <a:effectLst/>
                        </a:rPr>
                        <a:t>Actitud o comportamiento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400" b="1" dirty="0">
                          <a:effectLst/>
                        </a:rPr>
                        <a:t>Sistema de </a:t>
                      </a:r>
                      <a:r>
                        <a:rPr lang="es-PE" sz="1400" b="1" dirty="0" smtClean="0">
                          <a:effectLst/>
                        </a:rPr>
                        <a:t>vida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smtClean="0">
                          <a:latin typeface="Maiandra GD" panose="020E0502030308020204" pitchFamily="34" charset="0"/>
                        </a:rPr>
                        <a:t>Juzga </a:t>
                      </a:r>
                      <a:r>
                        <a:rPr lang="es-ES" sz="1100" kern="1200" dirty="0" smtClean="0">
                          <a:latin typeface="Maiandra GD" panose="020E0502030308020204" pitchFamily="34" charset="0"/>
                        </a:rPr>
                        <a:t>críticamente la capacidad de actuar frente al peligro. A eso se conoce como sistema de vida preventiva.</a:t>
                      </a:r>
                      <a:endParaRPr lang="es-PE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Actitud</a:t>
                      </a:r>
                      <a:r>
                        <a:rPr lang="es-PE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, hábito , estilo de vida.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dirty="0">
                          <a:effectLst/>
                        </a:rPr>
                        <a:t>Acción modificada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</a:tr>
            </a:tbl>
          </a:graphicData>
        </a:graphic>
      </p:graphicFrame>
      <p:sp>
        <p:nvSpPr>
          <p:cNvPr id="5" name="CuadroTexto 4"/>
          <p:cNvSpPr txBox="1">
            <a:spLocks noChangeArrowheads="1"/>
          </p:cNvSpPr>
          <p:nvPr/>
        </p:nvSpPr>
        <p:spPr bwMode="auto">
          <a:xfrm>
            <a:off x="349250" y="295275"/>
            <a:ext cx="50863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PE" altLang="es-MX" sz="2000" b="1" dirty="0">
                <a:solidFill>
                  <a:schemeClr val="bg1"/>
                </a:solidFill>
              </a:rPr>
              <a:t>PROPUESTAS PEDAGOGICAS DE EDUCACIÓN AMBIENTAL </a:t>
            </a:r>
            <a:endParaRPr lang="es-ES" altLang="es-ES" sz="2000" b="1" dirty="0">
              <a:solidFill>
                <a:schemeClr val="bg1"/>
              </a:solidFill>
            </a:endParaRPr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395288" y="342900"/>
            <a:ext cx="8286750" cy="1143000"/>
          </a:xfrm>
          <a:prstGeom prst="roundRect">
            <a:avLst>
              <a:gd name="adj" fmla="val 16667"/>
            </a:avLst>
          </a:prstGeom>
          <a:solidFill>
            <a:srgbClr val="99CC00">
              <a:alpha val="70000"/>
            </a:srgbClr>
          </a:solidFill>
          <a:ln w="76200"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lnSpc>
                <a:spcPct val="80000"/>
              </a:lnSpc>
              <a:defRPr/>
            </a:pPr>
            <a:r>
              <a:rPr lang="es-PE" sz="2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PROPUESTA PEDAGÓGICA DE EDUCACIÓN AMBIENTAL</a:t>
            </a:r>
            <a:endParaRPr lang="es-PE" sz="2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8" name="3 Rectángulo"/>
          <p:cNvSpPr>
            <a:spLocks noChangeArrowheads="1"/>
          </p:cNvSpPr>
          <p:nvPr/>
        </p:nvSpPr>
        <p:spPr bwMode="auto">
          <a:xfrm>
            <a:off x="521294" y="5662683"/>
            <a:ext cx="836633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0" marR="0" lvl="0" indent="0" algn="just" defTabSz="4572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altLang="es-MX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</a:rPr>
              <a:t>En esta propuesta se asume la necesidad de replantear el proceso de aprendizaje desarrollando el </a:t>
            </a:r>
            <a:r>
              <a:rPr kumimoji="0" lang="es-PE" altLang="es-MX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</a:rPr>
              <a:t>aprender a actuar</a:t>
            </a:r>
            <a:r>
              <a:rPr kumimoji="0" lang="es-PE" altLang="es-MX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</a:rPr>
              <a:t>, que consiste en la toma de decisión que impacta en el destino de la persona.</a:t>
            </a:r>
            <a:r>
              <a:rPr kumimoji="0" lang="es-PE" altLang="es-MX" sz="16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</a:rPr>
              <a:t> Esto se c</a:t>
            </a:r>
            <a:r>
              <a:rPr kumimoji="0" lang="es-PE" altLang="es-MX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</a:rPr>
              <a:t>omplementa con el </a:t>
            </a:r>
            <a:r>
              <a:rPr kumimoji="0" lang="es-PE" altLang="es-MX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</a:rPr>
              <a:t>aprender a evaluar</a:t>
            </a:r>
            <a:r>
              <a:rPr kumimoji="0" lang="es-PE" altLang="es-MX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</a:rPr>
              <a:t>, que consiste en la capacidad de regular por medio de la autoevaluación, las consecuencias de la toma de decisiones asumidas</a:t>
            </a:r>
            <a:endParaRPr kumimoji="0" lang="es-ES" altLang="es-MX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</a:endParaRPr>
          </a:p>
        </p:txBody>
      </p:sp>
      <p:grpSp>
        <p:nvGrpSpPr>
          <p:cNvPr id="6" name="1 Grupo"/>
          <p:cNvGrpSpPr/>
          <p:nvPr/>
        </p:nvGrpSpPr>
        <p:grpSpPr>
          <a:xfrm>
            <a:off x="7135738" y="1657884"/>
            <a:ext cx="1905713" cy="3384135"/>
            <a:chOff x="4761405" y="1428750"/>
            <a:chExt cx="3795713" cy="4382382"/>
          </a:xfrm>
        </p:grpSpPr>
        <p:pic>
          <p:nvPicPr>
            <p:cNvPr id="9" name="Imagen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98" r="12283" b="6810"/>
            <a:stretch>
              <a:fillRect/>
            </a:stretch>
          </p:blipFill>
          <p:spPr bwMode="auto">
            <a:xfrm>
              <a:off x="4761405" y="1428750"/>
              <a:ext cx="3795713" cy="4382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CuadroTexto 1"/>
            <p:cNvSpPr txBox="1"/>
            <p:nvPr/>
          </p:nvSpPr>
          <p:spPr bwMode="auto">
            <a:xfrm>
              <a:off x="6138112" y="1528597"/>
              <a:ext cx="1042298" cy="20778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PE" sz="750" b="1" dirty="0">
                  <a:solidFill>
                    <a:prstClr val="white"/>
                  </a:solidFill>
                  <a:effectLst>
                    <a:glow rad="101600">
                      <a:prstClr val="black">
                        <a:alpha val="60000"/>
                      </a:prstClr>
                    </a:glow>
                  </a:effectLst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rPr>
                <a:t>Sistema de Alarma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2152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390525" y="1628775"/>
            <a:ext cx="8286750" cy="4714875"/>
          </a:xfrm>
          <a:prstGeom prst="roundRect">
            <a:avLst>
              <a:gd name="adj" fmla="val 16667"/>
            </a:avLst>
          </a:prstGeom>
          <a:solidFill>
            <a:schemeClr val="lt1">
              <a:alpha val="50000"/>
            </a:schemeClr>
          </a:solidFill>
          <a:ln w="76200"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268288" indent="-268288">
              <a:buFont typeface="Arial" pitchFamily="34" charset="0"/>
              <a:buChar char="•"/>
              <a:defRPr/>
            </a:pPr>
            <a:endParaRPr lang="es-ES" sz="2400" dirty="0">
              <a:solidFill>
                <a:prstClr val="black"/>
              </a:solidFill>
              <a:latin typeface="Maiandra GD" pitchFamily="34" charset="0"/>
            </a:endParaRPr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395288" y="285750"/>
            <a:ext cx="8286750" cy="1143000"/>
          </a:xfrm>
          <a:prstGeom prst="roundRect">
            <a:avLst>
              <a:gd name="adj" fmla="val 16667"/>
            </a:avLst>
          </a:prstGeom>
          <a:solidFill>
            <a:srgbClr val="99CC00">
              <a:alpha val="70000"/>
            </a:srgbClr>
          </a:solidFill>
          <a:ln w="76200"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lnSpc>
                <a:spcPct val="80000"/>
              </a:lnSpc>
              <a:defRPr/>
            </a:pPr>
            <a:endParaRPr lang="es-PE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extLst/>
        </p:spPr>
        <p:txBody>
          <a:bodyPr/>
          <a:lstStyle/>
          <a:p>
            <a:pPr>
              <a:defRPr/>
            </a:pPr>
            <a:r>
              <a:rPr lang="es-PE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rPr>
              <a:t>EVOLUCIÓN DE LOS ENFOQUES DE EDUCACIÓN AMBIENTAL</a:t>
            </a:r>
            <a:endParaRPr lang="es-PE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  <a:ea typeface="+mn-ea"/>
              <a:cs typeface="+mn-cs"/>
            </a:endParaRPr>
          </a:p>
        </p:txBody>
      </p:sp>
      <p:sp>
        <p:nvSpPr>
          <p:cNvPr id="95238" name="Marcador de contenido 2"/>
          <p:cNvSpPr>
            <a:spLocks noGrp="1"/>
          </p:cNvSpPr>
          <p:nvPr>
            <p:ph idx="1"/>
          </p:nvPr>
        </p:nvSpPr>
        <p:spPr>
          <a:xfrm>
            <a:off x="755650" y="1844675"/>
            <a:ext cx="7561263" cy="4176713"/>
          </a:xfrm>
        </p:spPr>
        <p:txBody>
          <a:bodyPr>
            <a:normAutofit/>
          </a:bodyPr>
          <a:lstStyle/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s-PE" sz="1800" dirty="0" smtClean="0">
                <a:latin typeface="Maiandra GD" panose="020E0502030308020204" pitchFamily="34" charset="0"/>
              </a:rPr>
              <a:t>Desde 1972 que Naciones </a:t>
            </a:r>
            <a:r>
              <a:rPr lang="es-PE" sz="1800" dirty="0">
                <a:latin typeface="Maiandra GD" panose="020E0502030308020204" pitchFamily="34" charset="0"/>
              </a:rPr>
              <a:t>U</a:t>
            </a:r>
            <a:r>
              <a:rPr lang="es-PE" sz="1800" dirty="0" smtClean="0">
                <a:latin typeface="Maiandra GD" panose="020E0502030308020204" pitchFamily="34" charset="0"/>
              </a:rPr>
              <a:t>nidas en Estocolmo formalmente da origen a la educación ambiental que ha ido evolucionando en los siguientes enfoques:</a:t>
            </a:r>
          </a:p>
          <a:p>
            <a:pPr algn="just">
              <a:buFont typeface="+mj-lt"/>
              <a:buAutoNum type="arabicPeriod"/>
              <a:defRPr/>
            </a:pPr>
            <a:r>
              <a:rPr lang="es-PE" sz="1800" b="1" dirty="0" smtClean="0">
                <a:latin typeface="Maiandra GD" panose="020E0502030308020204" pitchFamily="34" charset="0"/>
              </a:rPr>
              <a:t>Educar para conservar.- </a:t>
            </a:r>
            <a:r>
              <a:rPr lang="es-PE" sz="1800" dirty="0" smtClean="0">
                <a:latin typeface="Maiandra GD" panose="020E0502030308020204" pitchFamily="34" charset="0"/>
              </a:rPr>
              <a:t>Establece relación entre el hombre y la naturaleza. Ej.: conservación de recursos naturales, la creación de parques y reservas.</a:t>
            </a:r>
          </a:p>
          <a:p>
            <a:pPr algn="just">
              <a:buFont typeface="+mj-lt"/>
              <a:buAutoNum type="arabicPeriod"/>
              <a:defRPr/>
            </a:pPr>
            <a:r>
              <a:rPr lang="es-PE" sz="1800" b="1" dirty="0" smtClean="0">
                <a:latin typeface="Maiandra GD" panose="020E0502030308020204" pitchFamily="34" charset="0"/>
              </a:rPr>
              <a:t>Educar para la concientización.- </a:t>
            </a:r>
            <a:r>
              <a:rPr lang="es-PE" sz="1800" dirty="0" smtClean="0">
                <a:latin typeface="Maiandra GD" panose="020E0502030308020204" pitchFamily="34" charset="0"/>
              </a:rPr>
              <a:t>Que relaciona con la resolución de problema dirigidos a cambiar conductas. Ej.: Concientización que se relaciona con la resolución de problemas ambientales que se dirigen a cambiar el comportamiento de las personas, desarrollar sus prácticas ciudadanas, todo somos responsables de cuidar el ambiente</a:t>
            </a:r>
          </a:p>
          <a:p>
            <a:pPr algn="just">
              <a:buFont typeface="+mj-lt"/>
              <a:buAutoNum type="arabicPeriod"/>
              <a:defRPr/>
            </a:pPr>
            <a:r>
              <a:rPr lang="es-PE" sz="1800" b="1" dirty="0" smtClean="0">
                <a:latin typeface="Maiandra GD" panose="020E0502030308020204" pitchFamily="34" charset="0"/>
              </a:rPr>
              <a:t>Educar para el desarrollo social-crítico.-  </a:t>
            </a:r>
            <a:r>
              <a:rPr lang="es-PE" sz="1800" dirty="0" smtClean="0">
                <a:latin typeface="Maiandra GD" panose="020E0502030308020204" pitchFamily="34" charset="0"/>
              </a:rPr>
              <a:t>Se relaciona con la teoría social critica. El énfasis está en la toma de decisiones y la participación el compromiso de asumir un nuevo estilo de vida.</a:t>
            </a:r>
            <a:endParaRPr lang="es-PE" sz="1800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49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http://www.defondos.com/images/wallpapers/3D%20Rana-309552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180512" cy="6878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500034" y="1643050"/>
            <a:ext cx="8286808" cy="4714908"/>
          </a:xfrm>
          <a:prstGeom prst="roundRect">
            <a:avLst>
              <a:gd name="adj" fmla="val 16667"/>
            </a:avLst>
          </a:prstGeom>
          <a:solidFill>
            <a:schemeClr val="lt1">
              <a:alpha val="50000"/>
            </a:schemeClr>
          </a:solidFill>
          <a:ln w="76200"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268288" indent="-268288">
              <a:buFont typeface="Arial" pitchFamily="34" charset="0"/>
              <a:buChar char="•"/>
            </a:pPr>
            <a:endParaRPr lang="es-ES" sz="2400" dirty="0">
              <a:solidFill>
                <a:srgbClr val="000000"/>
              </a:solidFill>
              <a:latin typeface="Maiandra GD" pitchFamily="34" charset="0"/>
            </a:endParaRPr>
          </a:p>
        </p:txBody>
      </p:sp>
      <p:sp>
        <p:nvSpPr>
          <p:cNvPr id="13" name="AutoShape 2"/>
          <p:cNvSpPr>
            <a:spLocks noChangeArrowheads="1"/>
          </p:cNvSpPr>
          <p:nvPr/>
        </p:nvSpPr>
        <p:spPr bwMode="auto">
          <a:xfrm>
            <a:off x="500034" y="285728"/>
            <a:ext cx="8286808" cy="1142984"/>
          </a:xfrm>
          <a:prstGeom prst="roundRect">
            <a:avLst>
              <a:gd name="adj" fmla="val 16667"/>
            </a:avLst>
          </a:prstGeom>
          <a:solidFill>
            <a:srgbClr val="99CC00">
              <a:alpha val="70000"/>
            </a:srgbClr>
          </a:solidFill>
          <a:ln w="76200"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MAS INFORMACIÓN</a:t>
            </a:r>
          </a:p>
        </p:txBody>
      </p:sp>
      <p:sp>
        <p:nvSpPr>
          <p:cNvPr id="10" name="Rectangle 3" descr="Pergamino"/>
          <p:cNvSpPr txBox="1">
            <a:spLocks noChangeArrowheads="1"/>
          </p:cNvSpPr>
          <p:nvPr/>
        </p:nvSpPr>
        <p:spPr bwMode="auto">
          <a:xfrm>
            <a:off x="1187624" y="2023533"/>
            <a:ext cx="6786562" cy="386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s-E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MUCHAS GRACIAS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s-E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Equipo Pedagógico DIECA: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s-E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Héctor Yauri Benites (coordinador)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s-E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Soledad Gamarra Aranda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s-E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Mónica Méndez Cabezas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s-E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Abimael Torres Rojas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s-E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José López Kohler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s-E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Mirtha Rosales de Peña 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s-E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  <a:hlinkClick r:id="rId4"/>
              </a:rPr>
              <a:t>www.minedu.gob.pe/educam</a:t>
            </a:r>
            <a:endParaRPr lang="es-ES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s-ES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edu_ambiental@minedu.gob.pe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defRPr/>
            </a:pPr>
            <a:endParaRPr lang="es-ES" sz="1000" b="1" dirty="0">
              <a:solidFill>
                <a:srgbClr val="000000"/>
              </a:solidFill>
              <a:latin typeface="Maiandra GD" pitchFamily="34" charset="0"/>
            </a:endParaRP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s-ES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Teléfonos: 428-1417, 427-8627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defRPr/>
            </a:pPr>
            <a:endParaRPr lang="es-E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36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http://www.defondos.com/images/wallpapers/3D%20Rana-30955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3"/>
            <a:ext cx="9180512" cy="688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500034" y="1643050"/>
            <a:ext cx="8286808" cy="4714908"/>
          </a:xfrm>
          <a:prstGeom prst="roundRect">
            <a:avLst>
              <a:gd name="adj" fmla="val 16667"/>
            </a:avLst>
          </a:prstGeom>
          <a:solidFill>
            <a:schemeClr val="lt1">
              <a:alpha val="50000"/>
            </a:schemeClr>
          </a:solidFill>
          <a:ln w="76200"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268288" indent="-268288">
              <a:buFont typeface="Arial" pitchFamily="34" charset="0"/>
              <a:buChar char="•"/>
            </a:pPr>
            <a:endParaRPr lang="es-ES" sz="2400" dirty="0">
              <a:solidFill>
                <a:prstClr val="black"/>
              </a:solidFill>
              <a:latin typeface="Maiandra GD" pitchFamily="34" charset="0"/>
            </a:endParaRPr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500034" y="285728"/>
            <a:ext cx="8286808" cy="1142984"/>
          </a:xfrm>
          <a:prstGeom prst="roundRect">
            <a:avLst>
              <a:gd name="adj" fmla="val 16667"/>
            </a:avLst>
          </a:prstGeom>
          <a:solidFill>
            <a:srgbClr val="99CC00">
              <a:alpha val="70000"/>
            </a:srgbClr>
          </a:solidFill>
          <a:ln w="76200"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lnSpc>
                <a:spcPct val="80000"/>
              </a:lnSpc>
            </a:pPr>
            <a:r>
              <a:rPr lang="es-PE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¿QUÉ ENTENDEMOS POR PEAI?</a:t>
            </a:r>
            <a:endParaRPr lang="es-ES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4067944" y="1895838"/>
            <a:ext cx="4392488" cy="420933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ES" sz="2600" b="1" dirty="0">
                <a:solidFill>
                  <a:schemeClr val="dk1"/>
                </a:solidFill>
                <a:latin typeface="Maiandra GD" pitchFamily="34" charset="0"/>
              </a:rPr>
              <a:t>“El Proyecto </a:t>
            </a:r>
            <a:r>
              <a:rPr lang="es-ES" sz="2600" b="1" dirty="0" smtClean="0">
                <a:solidFill>
                  <a:schemeClr val="dk1"/>
                </a:solidFill>
                <a:latin typeface="Maiandra GD" pitchFamily="34" charset="0"/>
              </a:rPr>
              <a:t>de Educación Ambiental Integrado </a:t>
            </a:r>
            <a:r>
              <a:rPr lang="es-ES" sz="2600" b="1" dirty="0">
                <a:solidFill>
                  <a:schemeClr val="dk1"/>
                </a:solidFill>
                <a:latin typeface="Maiandra GD" pitchFamily="34" charset="0"/>
              </a:rPr>
              <a:t>(</a:t>
            </a:r>
            <a:r>
              <a:rPr lang="es-ES" sz="2600" b="1" dirty="0" smtClean="0">
                <a:solidFill>
                  <a:schemeClr val="dk1"/>
                </a:solidFill>
                <a:latin typeface="Maiandra GD" pitchFamily="34" charset="0"/>
              </a:rPr>
              <a:t>PEAI) </a:t>
            </a:r>
            <a:r>
              <a:rPr lang="es-ES" sz="2600" b="1" dirty="0">
                <a:solidFill>
                  <a:schemeClr val="dk1"/>
                </a:solidFill>
                <a:latin typeface="Maiandra GD" pitchFamily="34" charset="0"/>
              </a:rPr>
              <a:t>es un instrumento de </a:t>
            </a:r>
            <a:r>
              <a:rPr lang="es-ES" sz="2600" b="1" dirty="0">
                <a:solidFill>
                  <a:srgbClr val="FF0000"/>
                </a:solidFill>
                <a:latin typeface="Maiandra GD" pitchFamily="34" charset="0"/>
              </a:rPr>
              <a:t>gestión pedagógica e institucional </a:t>
            </a:r>
            <a:r>
              <a:rPr lang="es-ES" sz="2600" b="1" dirty="0">
                <a:solidFill>
                  <a:schemeClr val="dk1"/>
                </a:solidFill>
                <a:latin typeface="Maiandra GD" pitchFamily="34" charset="0"/>
              </a:rPr>
              <a:t>que permite a los miembros de una institución educativa abordar y contribuir de manera integral a la </a:t>
            </a:r>
            <a:r>
              <a:rPr lang="es-ES" sz="2600" b="1" dirty="0">
                <a:solidFill>
                  <a:srgbClr val="FF0000"/>
                </a:solidFill>
                <a:latin typeface="Maiandra GD" pitchFamily="34" charset="0"/>
              </a:rPr>
              <a:t>solución de los principales problemas y demandas </a:t>
            </a:r>
            <a:r>
              <a:rPr lang="es-ES" sz="2600" b="1" dirty="0">
                <a:solidFill>
                  <a:schemeClr val="dk1"/>
                </a:solidFill>
                <a:latin typeface="Maiandra GD" pitchFamily="34" charset="0"/>
              </a:rPr>
              <a:t>ambientales identificados en el diagnostico </a:t>
            </a:r>
            <a:r>
              <a:rPr lang="es-ES" sz="2600" b="1" dirty="0" smtClean="0">
                <a:solidFill>
                  <a:schemeClr val="dk1"/>
                </a:solidFill>
                <a:latin typeface="Maiandra GD" pitchFamily="34" charset="0"/>
              </a:rPr>
              <a:t>ambiental de la Institución Educativa.</a:t>
            </a:r>
            <a:endParaRPr lang="es-PE" sz="2400" b="1" dirty="0"/>
          </a:p>
          <a:p>
            <a:pPr marL="0" indent="0">
              <a:buNone/>
            </a:pPr>
            <a:endParaRPr lang="es-PE" sz="2400" dirty="0" smtClean="0">
              <a:solidFill>
                <a:schemeClr val="dk1"/>
              </a:solidFill>
              <a:latin typeface="Maiandra GD" pitchFamily="34" charset="0"/>
            </a:endParaRPr>
          </a:p>
        </p:txBody>
      </p:sp>
      <p:pic>
        <p:nvPicPr>
          <p:cNvPr id="1026" name="Picture 2" descr="http://us.123rf.com/400wm/400/400/nikonaft/nikonaft1109/nikonaft110900015/10653933-isometrica-en-3d-ver-el-esqueleto-de-un-edificio-industrial-en-el-dibujo-arquitectos-esqueleto-aisl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69" y="2708920"/>
            <a:ext cx="3094959" cy="2321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720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http://www.defondos.com/images/wallpapers/3D%20Rana-30955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3"/>
            <a:ext cx="9180512" cy="688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500034" y="1643050"/>
            <a:ext cx="8286808" cy="4714908"/>
          </a:xfrm>
          <a:prstGeom prst="roundRect">
            <a:avLst>
              <a:gd name="adj" fmla="val 16667"/>
            </a:avLst>
          </a:prstGeom>
          <a:solidFill>
            <a:schemeClr val="lt1">
              <a:alpha val="50000"/>
            </a:schemeClr>
          </a:solidFill>
          <a:ln w="76200"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268288" indent="-268288">
              <a:buFont typeface="Arial" pitchFamily="34" charset="0"/>
              <a:buChar char="•"/>
            </a:pPr>
            <a:endParaRPr lang="es-ES" sz="2400" dirty="0">
              <a:solidFill>
                <a:prstClr val="black"/>
              </a:solidFill>
              <a:latin typeface="Maiandra GD" pitchFamily="34" charset="0"/>
            </a:endParaRPr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500034" y="285728"/>
            <a:ext cx="8286808" cy="1142984"/>
          </a:xfrm>
          <a:prstGeom prst="roundRect">
            <a:avLst>
              <a:gd name="adj" fmla="val 16667"/>
            </a:avLst>
          </a:prstGeom>
          <a:solidFill>
            <a:srgbClr val="99CC00">
              <a:alpha val="70000"/>
            </a:srgbClr>
          </a:solidFill>
          <a:ln w="76200"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lnSpc>
                <a:spcPct val="80000"/>
              </a:lnSpc>
            </a:pPr>
            <a:r>
              <a:rPr lang="es-PE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CARACTERÍSTICA DEL PEAI</a:t>
            </a:r>
            <a:endParaRPr lang="es-ES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971600" y="1714443"/>
            <a:ext cx="7272808" cy="464351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2000" dirty="0" smtClean="0">
                <a:solidFill>
                  <a:schemeClr val="dk1"/>
                </a:solidFill>
                <a:latin typeface="Maiandra GD" pitchFamily="34" charset="0"/>
              </a:rPr>
              <a:t>Son </a:t>
            </a:r>
            <a:r>
              <a:rPr lang="es-ES" sz="2000" dirty="0">
                <a:solidFill>
                  <a:schemeClr val="dk1"/>
                </a:solidFill>
                <a:latin typeface="Maiandra GD" pitchFamily="34" charset="0"/>
              </a:rPr>
              <a:t>proyectos que </a:t>
            </a:r>
            <a:r>
              <a:rPr lang="es-ES" sz="2000" dirty="0" smtClean="0">
                <a:solidFill>
                  <a:schemeClr val="dk1"/>
                </a:solidFill>
                <a:latin typeface="Maiandra GD" pitchFamily="34" charset="0"/>
              </a:rPr>
              <a:t>se originan en </a:t>
            </a:r>
            <a:r>
              <a:rPr lang="es-ES" sz="2000" dirty="0">
                <a:solidFill>
                  <a:schemeClr val="dk1"/>
                </a:solidFill>
                <a:latin typeface="Maiandra GD" pitchFamily="34" charset="0"/>
              </a:rPr>
              <a:t>el aula </a:t>
            </a:r>
            <a:r>
              <a:rPr lang="es-ES" sz="2000" dirty="0" smtClean="0">
                <a:solidFill>
                  <a:schemeClr val="dk1"/>
                </a:solidFill>
                <a:latin typeface="Maiandra GD" pitchFamily="34" charset="0"/>
              </a:rPr>
              <a:t>y/o  en la Institución Educativa, se caracterizan por que:</a:t>
            </a:r>
          </a:p>
          <a:p>
            <a:pPr marL="457200" indent="-457200" algn="just">
              <a:buAutoNum type="arabicPeriod"/>
            </a:pPr>
            <a:r>
              <a:rPr lang="es-ES" sz="2000" dirty="0" smtClean="0">
                <a:solidFill>
                  <a:schemeClr val="dk1"/>
                </a:solidFill>
                <a:latin typeface="Maiandra GD" pitchFamily="34" charset="0"/>
              </a:rPr>
              <a:t>Parten de un diagnóstico de problemas, demandas y fortalezas ambientales.</a:t>
            </a:r>
          </a:p>
          <a:p>
            <a:pPr marL="457200" indent="-457200" algn="just">
              <a:buAutoNum type="arabicPeriod"/>
            </a:pPr>
            <a:r>
              <a:rPr lang="es-ES" sz="2000" dirty="0" smtClean="0">
                <a:solidFill>
                  <a:schemeClr val="dk1"/>
                </a:solidFill>
                <a:latin typeface="Maiandra GD" pitchFamily="34" charset="0"/>
              </a:rPr>
              <a:t>Exploran y proponen alternativas </a:t>
            </a:r>
            <a:r>
              <a:rPr lang="es-ES" sz="2000" dirty="0">
                <a:solidFill>
                  <a:schemeClr val="dk1"/>
                </a:solidFill>
                <a:latin typeface="Maiandra GD" pitchFamily="34" charset="0"/>
              </a:rPr>
              <a:t>de solución </a:t>
            </a:r>
            <a:r>
              <a:rPr lang="es-ES" sz="2000" dirty="0" smtClean="0">
                <a:solidFill>
                  <a:schemeClr val="dk1"/>
                </a:solidFill>
                <a:latin typeface="Maiandra GD" pitchFamily="34" charset="0"/>
              </a:rPr>
              <a:t>a problemas ambientales.</a:t>
            </a:r>
          </a:p>
          <a:p>
            <a:pPr marL="457200" indent="-457200" algn="just">
              <a:buAutoNum type="arabicPeriod"/>
            </a:pPr>
            <a:r>
              <a:rPr lang="es-ES" sz="2000" dirty="0" smtClean="0">
                <a:solidFill>
                  <a:schemeClr val="dk1"/>
                </a:solidFill>
                <a:latin typeface="Maiandra GD" pitchFamily="34" charset="0"/>
              </a:rPr>
              <a:t>Reconocen potencialidades ambientales </a:t>
            </a:r>
            <a:r>
              <a:rPr lang="es-ES" sz="2000" dirty="0">
                <a:solidFill>
                  <a:schemeClr val="dk1"/>
                </a:solidFill>
                <a:latin typeface="Maiandra GD" pitchFamily="34" charset="0"/>
              </a:rPr>
              <a:t>locales, regionales y/o nacionales</a:t>
            </a:r>
            <a:r>
              <a:rPr lang="es-ES" sz="2000" dirty="0" smtClean="0">
                <a:solidFill>
                  <a:schemeClr val="dk1"/>
                </a:solidFill>
                <a:latin typeface="Maiandra GD" pitchFamily="34" charset="0"/>
              </a:rPr>
              <a:t>.</a:t>
            </a:r>
          </a:p>
          <a:p>
            <a:pPr marL="457200" indent="-457200" algn="just">
              <a:buAutoNum type="arabicPeriod"/>
            </a:pPr>
            <a:r>
              <a:rPr lang="es-ES" sz="2000" dirty="0" smtClean="0">
                <a:solidFill>
                  <a:schemeClr val="dk1"/>
                </a:solidFill>
                <a:latin typeface="Maiandra GD" pitchFamily="34" charset="0"/>
              </a:rPr>
              <a:t>Permite </a:t>
            </a:r>
            <a:r>
              <a:rPr lang="es-ES" sz="2000" dirty="0">
                <a:solidFill>
                  <a:schemeClr val="dk1"/>
                </a:solidFill>
                <a:latin typeface="Maiandra GD" pitchFamily="34" charset="0"/>
              </a:rPr>
              <a:t>generar espacios comunes de </a:t>
            </a:r>
            <a:r>
              <a:rPr lang="es-ES" sz="2000" dirty="0" smtClean="0">
                <a:solidFill>
                  <a:schemeClr val="dk1"/>
                </a:solidFill>
                <a:latin typeface="Maiandra GD" pitchFamily="34" charset="0"/>
              </a:rPr>
              <a:t>convivencia, participación y reflexión</a:t>
            </a:r>
            <a:r>
              <a:rPr lang="es-ES" sz="2000" dirty="0">
                <a:solidFill>
                  <a:schemeClr val="dk1"/>
                </a:solidFill>
                <a:latin typeface="Maiandra GD" pitchFamily="34" charset="0"/>
              </a:rPr>
              <a:t>, para desarrollar criterios de </a:t>
            </a:r>
            <a:r>
              <a:rPr lang="es-ES" sz="2000" dirty="0" smtClean="0">
                <a:solidFill>
                  <a:schemeClr val="dk1"/>
                </a:solidFill>
                <a:latin typeface="Maiandra GD" pitchFamily="34" charset="0"/>
              </a:rPr>
              <a:t>ayuda mutua, solidaridad</a:t>
            </a:r>
            <a:r>
              <a:rPr lang="es-ES" sz="2000" dirty="0">
                <a:solidFill>
                  <a:schemeClr val="dk1"/>
                </a:solidFill>
                <a:latin typeface="Maiandra GD" pitchFamily="34" charset="0"/>
              </a:rPr>
              <a:t>, </a:t>
            </a:r>
            <a:r>
              <a:rPr lang="es-ES" sz="2000" dirty="0" smtClean="0">
                <a:solidFill>
                  <a:schemeClr val="dk1"/>
                </a:solidFill>
                <a:latin typeface="Maiandra GD" pitchFamily="34" charset="0"/>
              </a:rPr>
              <a:t>tolerancia y otros.</a:t>
            </a:r>
          </a:p>
          <a:p>
            <a:pPr marL="457200" indent="-457200" algn="just">
              <a:buAutoNum type="arabicPeriod"/>
            </a:pPr>
            <a:r>
              <a:rPr lang="es-ES" sz="2000" dirty="0" smtClean="0">
                <a:solidFill>
                  <a:schemeClr val="dk1"/>
                </a:solidFill>
                <a:latin typeface="Maiandra GD" pitchFamily="34" charset="0"/>
              </a:rPr>
              <a:t>Para su desarrollo requiere de consensos </a:t>
            </a:r>
            <a:r>
              <a:rPr lang="es-ES" sz="2000" dirty="0">
                <a:solidFill>
                  <a:schemeClr val="dk1"/>
                </a:solidFill>
                <a:latin typeface="Maiandra GD" pitchFamily="34" charset="0"/>
              </a:rPr>
              <a:t>y </a:t>
            </a:r>
            <a:r>
              <a:rPr lang="es-ES" sz="2000" dirty="0" smtClean="0">
                <a:solidFill>
                  <a:schemeClr val="dk1"/>
                </a:solidFill>
                <a:latin typeface="Maiandra GD" pitchFamily="34" charset="0"/>
              </a:rPr>
              <a:t>autonomía.</a:t>
            </a:r>
          </a:p>
          <a:p>
            <a:pPr marL="457200" indent="-457200" algn="just">
              <a:buAutoNum type="arabicPeriod"/>
            </a:pPr>
            <a:r>
              <a:rPr lang="es-ES" sz="2000" dirty="0" smtClean="0">
                <a:latin typeface="Maiandra GD" pitchFamily="34" charset="0"/>
              </a:rPr>
              <a:t>Se articula con el PAT e inserta aprendizajes en el PCI.</a:t>
            </a:r>
            <a:endParaRPr lang="es-ES" sz="2000" dirty="0" smtClean="0">
              <a:solidFill>
                <a:schemeClr val="dk1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21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http://www.defondos.com/images/wallpapers/3D%20Rana-30955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3"/>
            <a:ext cx="9180512" cy="688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500034" y="1643050"/>
            <a:ext cx="8286808" cy="4714908"/>
          </a:xfrm>
          <a:prstGeom prst="roundRect">
            <a:avLst>
              <a:gd name="adj" fmla="val 16667"/>
            </a:avLst>
          </a:prstGeom>
          <a:solidFill>
            <a:schemeClr val="lt1">
              <a:alpha val="50000"/>
            </a:schemeClr>
          </a:solidFill>
          <a:ln w="76200"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268288" indent="-268288">
              <a:buFont typeface="Arial" pitchFamily="34" charset="0"/>
              <a:buChar char="•"/>
            </a:pPr>
            <a:endParaRPr lang="es-ES" sz="2400" dirty="0">
              <a:solidFill>
                <a:prstClr val="black"/>
              </a:solidFill>
              <a:latin typeface="Maiandra GD" pitchFamily="34" charset="0"/>
            </a:endParaRPr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500034" y="285728"/>
            <a:ext cx="8286808" cy="1142984"/>
          </a:xfrm>
          <a:prstGeom prst="roundRect">
            <a:avLst>
              <a:gd name="adj" fmla="val 16667"/>
            </a:avLst>
          </a:prstGeom>
          <a:solidFill>
            <a:srgbClr val="99CC00">
              <a:alpha val="70000"/>
            </a:srgbClr>
          </a:solidFill>
          <a:ln w="76200"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lnSpc>
                <a:spcPct val="80000"/>
              </a:lnSpc>
            </a:pPr>
            <a:r>
              <a:rPr lang="es-PE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PERFIL </a:t>
            </a:r>
            <a:r>
              <a:rPr lang="es-PE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DEL ENFOQUE INTEGRADOR</a:t>
            </a:r>
            <a:endParaRPr lang="es-ES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755576" y="1844824"/>
            <a:ext cx="7776864" cy="42813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2000" dirty="0" smtClean="0">
                <a:solidFill>
                  <a:schemeClr val="dk1"/>
                </a:solidFill>
                <a:latin typeface="Maiandra GD" pitchFamily="34" charset="0"/>
              </a:rPr>
              <a:t>El documento en proceso de validación titulado “Enfoque integrador del PEAI” tiene el siguiente perfil:</a:t>
            </a:r>
          </a:p>
          <a:p>
            <a:pPr marL="457200" lvl="0" indent="-457200" algn="just">
              <a:buAutoNum type="arabicPeriod"/>
            </a:pPr>
            <a:r>
              <a:rPr lang="es-ES" sz="2000" dirty="0" smtClean="0">
                <a:latin typeface="Maiandra GD" pitchFamily="34" charset="0"/>
              </a:rPr>
              <a:t>Desafíos de la educación ambiental en el contexto                             nacional y local.</a:t>
            </a:r>
          </a:p>
          <a:p>
            <a:pPr marL="457200" lvl="0" indent="-457200" algn="just">
              <a:buAutoNum type="arabicPeriod"/>
            </a:pPr>
            <a:r>
              <a:rPr lang="es-ES" sz="2000" dirty="0" smtClean="0">
                <a:latin typeface="Maiandra GD" pitchFamily="34" charset="0"/>
              </a:rPr>
              <a:t>Relación del PEAI con el marco curricular.</a:t>
            </a:r>
          </a:p>
          <a:p>
            <a:pPr marL="457200" lvl="0" indent="-457200" algn="just">
              <a:buAutoNum type="arabicPeriod"/>
            </a:pPr>
            <a:r>
              <a:rPr lang="es-ES" sz="2000" dirty="0" smtClean="0">
                <a:latin typeface="Maiandra GD" pitchFamily="34" charset="0"/>
              </a:rPr>
              <a:t>Finalidad del PEAI. </a:t>
            </a:r>
          </a:p>
          <a:p>
            <a:pPr marL="457200" lvl="0" indent="-457200" algn="just">
              <a:buAutoNum type="arabicPeriod"/>
            </a:pPr>
            <a:r>
              <a:rPr lang="es-ES" sz="2000" dirty="0" smtClean="0">
                <a:latin typeface="Maiandra GD" pitchFamily="34" charset="0"/>
              </a:rPr>
              <a:t>Fundamentación teórica del PEAI: Enfoque ambiental y el enfoque del PEAI.</a:t>
            </a:r>
            <a:endParaRPr lang="es-ES" sz="2000" dirty="0">
              <a:latin typeface="Maiandra GD" pitchFamily="34" charset="0"/>
            </a:endParaRPr>
          </a:p>
          <a:p>
            <a:pPr marL="457200" lvl="0" indent="-457200" algn="just">
              <a:buAutoNum type="arabicPeriod"/>
            </a:pPr>
            <a:r>
              <a:rPr lang="es-ES" sz="2000" dirty="0" smtClean="0">
                <a:latin typeface="Maiandra GD" pitchFamily="34" charset="0"/>
              </a:rPr>
              <a:t>Estrategia de aplicación del PEAI : Pasos para su elaboración. </a:t>
            </a:r>
          </a:p>
          <a:p>
            <a:pPr marL="457200" lvl="0" indent="-457200" algn="just">
              <a:buAutoNum type="arabicPeriod"/>
            </a:pPr>
            <a:r>
              <a:rPr lang="es-ES" sz="2000" dirty="0" smtClean="0">
                <a:latin typeface="Maiandra GD" pitchFamily="34" charset="0"/>
              </a:rPr>
              <a:t>Ejemplos de modelos de aplicación del PEAI. </a:t>
            </a:r>
          </a:p>
          <a:p>
            <a:pPr marL="0" indent="0" algn="just">
              <a:buNone/>
            </a:pPr>
            <a:endParaRPr lang="es-PE" sz="1500" dirty="0"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17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http://www.defondos.com/images/wallpapers/3D%20Rana-30955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3"/>
            <a:ext cx="9180512" cy="688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toShape 2"/>
          <p:cNvSpPr>
            <a:spLocks noChangeArrowheads="1"/>
          </p:cNvSpPr>
          <p:nvPr/>
        </p:nvSpPr>
        <p:spPr bwMode="auto">
          <a:xfrm rot="21175376">
            <a:off x="296833" y="1310195"/>
            <a:ext cx="8286808" cy="1142984"/>
          </a:xfrm>
          <a:prstGeom prst="roundRect">
            <a:avLst>
              <a:gd name="adj" fmla="val 16667"/>
            </a:avLst>
          </a:prstGeom>
          <a:solidFill>
            <a:srgbClr val="99CC00">
              <a:alpha val="70000"/>
            </a:srgbClr>
          </a:solidFill>
          <a:ln w="76200"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lnSpc>
                <a:spcPct val="80000"/>
              </a:lnSpc>
            </a:pPr>
            <a:r>
              <a:rPr lang="es-PE" sz="6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¿El </a:t>
            </a:r>
            <a:r>
              <a:rPr lang="es-PE" sz="6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PARA QUÉ...</a:t>
            </a:r>
            <a:r>
              <a:rPr lang="es-PE" sz="6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?</a:t>
            </a:r>
            <a:endParaRPr lang="es-ES" sz="6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84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http://www.defondos.com/images/wallpapers/3D%20Rana-30955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3"/>
            <a:ext cx="9180512" cy="688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500034" y="1643050"/>
            <a:ext cx="8286808" cy="4714908"/>
          </a:xfrm>
          <a:prstGeom prst="roundRect">
            <a:avLst>
              <a:gd name="adj" fmla="val 16667"/>
            </a:avLst>
          </a:prstGeom>
          <a:solidFill>
            <a:schemeClr val="lt1">
              <a:alpha val="50000"/>
            </a:schemeClr>
          </a:solidFill>
          <a:ln w="76200"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268288" indent="-268288" algn="just">
              <a:buFont typeface="Arial" pitchFamily="34" charset="0"/>
              <a:buChar char="•"/>
            </a:pPr>
            <a:endParaRPr lang="es-ES" sz="2400" dirty="0">
              <a:solidFill>
                <a:prstClr val="black"/>
              </a:solidFill>
              <a:latin typeface="Maiandra GD" pitchFamily="34" charset="0"/>
            </a:endParaRPr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500034" y="285728"/>
            <a:ext cx="8286808" cy="1142984"/>
          </a:xfrm>
          <a:prstGeom prst="roundRect">
            <a:avLst>
              <a:gd name="adj" fmla="val 16667"/>
            </a:avLst>
          </a:prstGeom>
          <a:solidFill>
            <a:srgbClr val="99CC00">
              <a:alpha val="70000"/>
            </a:srgbClr>
          </a:solidFill>
          <a:ln w="76200"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lnSpc>
                <a:spcPct val="80000"/>
              </a:lnSpc>
            </a:pPr>
            <a:r>
              <a:rPr lang="es-PE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¿ CUÁL </a:t>
            </a:r>
            <a:r>
              <a:rPr lang="es-PE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ES EL </a:t>
            </a:r>
            <a:r>
              <a:rPr lang="es-PE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FINALIDAD </a:t>
            </a:r>
            <a:r>
              <a:rPr lang="es-PE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DEL </a:t>
            </a:r>
            <a:r>
              <a:rPr lang="es-PE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PEAI?</a:t>
            </a:r>
            <a:endParaRPr lang="es-ES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827584" y="2056288"/>
            <a:ext cx="3168352" cy="388843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ES" sz="2400" b="1" dirty="0" smtClean="0">
                <a:solidFill>
                  <a:schemeClr val="dk1"/>
                </a:solidFill>
                <a:latin typeface="Maiandra GD" pitchFamily="34" charset="0"/>
              </a:rPr>
              <a:t>El PEAI tiene como finalidad formar personas capaces de </a:t>
            </a:r>
            <a:r>
              <a:rPr lang="es-ES" sz="2400" b="1" dirty="0" smtClean="0">
                <a:solidFill>
                  <a:srgbClr val="FF0000"/>
                </a:solidFill>
                <a:latin typeface="Maiandra GD" pitchFamily="34" charset="0"/>
              </a:rPr>
              <a:t>interpretar y actuar </a:t>
            </a:r>
            <a:r>
              <a:rPr lang="es-ES" sz="2400" b="1" dirty="0" smtClean="0">
                <a:solidFill>
                  <a:schemeClr val="dk1"/>
                </a:solidFill>
                <a:latin typeface="Maiandra GD" pitchFamily="34" charset="0"/>
              </a:rPr>
              <a:t>ante fenómenos y acontecimientos que ocurren en el entorno de la IE, tomando en cuenta su dinámica natural y socio cultural, con un carácter transversal e integrador</a:t>
            </a:r>
            <a:endParaRPr lang="es-PE" sz="2400" b="1" dirty="0">
              <a:solidFill>
                <a:schemeClr val="dk1"/>
              </a:solidFill>
              <a:latin typeface="Maiandra GD" pitchFamily="34" charset="0"/>
            </a:endParaRP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1975345520"/>
              </p:ext>
            </p:extLst>
          </p:nvPr>
        </p:nvGraphicFramePr>
        <p:xfrm>
          <a:off x="4100990" y="2172268"/>
          <a:ext cx="4475743" cy="3656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ángulo 1"/>
          <p:cNvSpPr/>
          <p:nvPr/>
        </p:nvSpPr>
        <p:spPr>
          <a:xfrm>
            <a:off x="4233333" y="1828800"/>
            <a:ext cx="4097867" cy="2274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 smtClean="0"/>
              <a:t>Aplica el enfoque ambiental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25281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http://www.defondos.com/images/wallpapers/3D%20Rana-30955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3"/>
            <a:ext cx="9180512" cy="688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500034" y="1643050"/>
            <a:ext cx="8286808" cy="4714908"/>
          </a:xfrm>
          <a:prstGeom prst="roundRect">
            <a:avLst>
              <a:gd name="adj" fmla="val 16667"/>
            </a:avLst>
          </a:prstGeom>
          <a:solidFill>
            <a:schemeClr val="lt1">
              <a:alpha val="50000"/>
            </a:schemeClr>
          </a:solidFill>
          <a:ln w="76200"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268288" indent="-268288" algn="just">
              <a:buFont typeface="Arial" pitchFamily="34" charset="0"/>
              <a:buChar char="•"/>
            </a:pPr>
            <a:endParaRPr lang="es-ES" sz="2400" dirty="0">
              <a:solidFill>
                <a:prstClr val="black"/>
              </a:solidFill>
              <a:latin typeface="Maiandra GD" pitchFamily="34" charset="0"/>
            </a:endParaRPr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500034" y="285728"/>
            <a:ext cx="8286808" cy="1142984"/>
          </a:xfrm>
          <a:prstGeom prst="roundRect">
            <a:avLst>
              <a:gd name="adj" fmla="val 16667"/>
            </a:avLst>
          </a:prstGeom>
          <a:solidFill>
            <a:srgbClr val="99CC00">
              <a:alpha val="70000"/>
            </a:srgbClr>
          </a:solidFill>
          <a:ln w="76200"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lnSpc>
                <a:spcPct val="80000"/>
              </a:lnSpc>
            </a:pPr>
            <a:r>
              <a:rPr lang="es-PE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¿CUÁL </a:t>
            </a:r>
            <a:r>
              <a:rPr lang="es-PE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ES EL </a:t>
            </a:r>
            <a:r>
              <a:rPr lang="es-PE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PROPÓSITO DEL PEAI?</a:t>
            </a:r>
            <a:endParaRPr lang="es-ES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827583" y="2056288"/>
            <a:ext cx="7622149" cy="3888431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PE" sz="2400" b="1" dirty="0" smtClean="0">
                <a:solidFill>
                  <a:schemeClr val="dk1"/>
                </a:solidFill>
                <a:latin typeface="Maiandra GD" pitchFamily="34" charset="0"/>
              </a:rPr>
              <a:t>.Contribuir con la formación de una nueva ética y cultura de conservación y valoración del ambiente y de prevención frente a los riesgos de desastre en el marco de una educación para el desarrollo sostenible.</a:t>
            </a:r>
          </a:p>
          <a:p>
            <a:pPr marL="0" indent="0" algn="just">
              <a:buNone/>
            </a:pPr>
            <a:r>
              <a:rPr lang="es-PE" sz="2400" b="1" dirty="0" smtClean="0">
                <a:solidFill>
                  <a:schemeClr val="dk1"/>
                </a:solidFill>
                <a:latin typeface="Maiandra GD" pitchFamily="34" charset="0"/>
              </a:rPr>
              <a:t>.Asegurar que la educación ambiental sea componente transversal de los procesos educativos y la institucionalidad educativa orientados al logro de competencias en los estudiantes para el ejercicio de una ciudadanía ambiental responsable.</a:t>
            </a:r>
          </a:p>
          <a:p>
            <a:pPr marL="0" indent="0" algn="just">
              <a:buNone/>
            </a:pPr>
            <a:r>
              <a:rPr lang="es-PE" sz="2400" b="1" dirty="0" smtClean="0">
                <a:solidFill>
                  <a:schemeClr val="dk1"/>
                </a:solidFill>
                <a:latin typeface="Maiandra GD" pitchFamily="34" charset="0"/>
              </a:rPr>
              <a:t>.Contribuir a la reforma de la IE desarrollando un modelo de escuela segura, saludable y sostenible</a:t>
            </a:r>
          </a:p>
          <a:p>
            <a:pPr marL="0" indent="0" algn="just">
              <a:buNone/>
            </a:pPr>
            <a:r>
              <a:rPr lang="es-PE" sz="2400" b="1" dirty="0" smtClean="0">
                <a:solidFill>
                  <a:schemeClr val="dk1"/>
                </a:solidFill>
                <a:latin typeface="Maiandra GD" pitchFamily="34" charset="0"/>
              </a:rPr>
              <a:t>.Contribuir con la implementación de la política nacional de Educación Ambiental para el desarrollo sostenible en el sistema educativo peruano.</a:t>
            </a:r>
            <a:endParaRPr lang="es-PE" sz="2400" b="1" dirty="0">
              <a:solidFill>
                <a:schemeClr val="dk1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82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http://www.defondos.com/images/wallpapers/3D%20Rana-30955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3"/>
            <a:ext cx="9180512" cy="688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500034" y="1643050"/>
            <a:ext cx="8286808" cy="4714908"/>
          </a:xfrm>
          <a:prstGeom prst="roundRect">
            <a:avLst>
              <a:gd name="adj" fmla="val 16667"/>
            </a:avLst>
          </a:prstGeom>
          <a:solidFill>
            <a:schemeClr val="lt1">
              <a:alpha val="50000"/>
            </a:schemeClr>
          </a:solidFill>
          <a:ln w="76200"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268288" indent="-268288">
              <a:buFont typeface="Arial" pitchFamily="34" charset="0"/>
              <a:buChar char="•"/>
            </a:pPr>
            <a:endParaRPr lang="es-ES" sz="2400" dirty="0">
              <a:solidFill>
                <a:prstClr val="black"/>
              </a:solidFill>
              <a:latin typeface="Maiandra GD" pitchFamily="34" charset="0"/>
            </a:endParaRPr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500034" y="285728"/>
            <a:ext cx="8286808" cy="1142984"/>
          </a:xfrm>
          <a:prstGeom prst="roundRect">
            <a:avLst>
              <a:gd name="adj" fmla="val 16667"/>
            </a:avLst>
          </a:prstGeom>
          <a:solidFill>
            <a:srgbClr val="99CC00">
              <a:alpha val="70000"/>
            </a:srgbClr>
          </a:solidFill>
          <a:ln w="76200"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lnSpc>
                <a:spcPct val="80000"/>
              </a:lnSpc>
            </a:pPr>
            <a:r>
              <a:rPr lang="es-PE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IMPORTANCIA DEL PEAI</a:t>
            </a:r>
            <a:endParaRPr lang="es-ES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827584" y="1896534"/>
            <a:ext cx="7632848" cy="42296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1800" dirty="0" smtClean="0">
                <a:latin typeface="Maiandra GD" pitchFamily="34" charset="0"/>
              </a:rPr>
              <a:t>El PEAI, permite en la institución educativa:</a:t>
            </a:r>
            <a:endParaRPr lang="es-PE" sz="1800" dirty="0">
              <a:latin typeface="Maiandra GD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s-ES" sz="1800" dirty="0" smtClean="0">
                <a:latin typeface="Maiandra GD" pitchFamily="34" charset="0"/>
              </a:rPr>
              <a:t>Integra a nivel institucional los componentes del enfoque ambiental en salud, gestión del riesgo de desastres, ecoeficiencia y otros, en un solo proyecto.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sz="1800" dirty="0" smtClean="0">
                <a:latin typeface="Maiandra GD" pitchFamily="34" charset="0"/>
              </a:rPr>
              <a:t>Facilita las condiciones  para asegurar aprendizajes de calidad.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PE" sz="1800" dirty="0" smtClean="0">
                <a:latin typeface="Maiandra GD" pitchFamily="34" charset="0"/>
              </a:rPr>
              <a:t>Permite la utilización de los espacios concretos, naturales  del entorno escolar para lograr aprendizajes significativos.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PE" sz="1800" dirty="0" smtClean="0">
                <a:latin typeface="Maiandra GD" pitchFamily="34" charset="0"/>
              </a:rPr>
              <a:t>Permite cumplir con los compromisos del PAT, a través de los proyectos.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sz="1800" dirty="0" smtClean="0">
                <a:latin typeface="Maiandra GD" pitchFamily="34" charset="0"/>
              </a:rPr>
              <a:t>Permite el desarrollo de la transversalidad: curricular- pedagógica, escuela-comunidad y diversos actores de la comunidad educativa y sociedad civil.</a:t>
            </a:r>
            <a:endParaRPr lang="es-PE" sz="1800" dirty="0">
              <a:latin typeface="Maiandra GD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s-ES" sz="1800" dirty="0" smtClean="0">
                <a:latin typeface="Maiandra GD" pitchFamily="34" charset="0"/>
              </a:rPr>
              <a:t>Asegura la pertinencia e identidad de la I.E y su valoración y reconocimiento por la sociedad.  </a:t>
            </a:r>
            <a:endParaRPr lang="es-PE" sz="1800" dirty="0"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5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Diseño predeterminado">
  <a:themeElements>
    <a:clrScheme name="Diseño predeterminado 13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1046</TotalTime>
  <Words>2132</Words>
  <Application>Microsoft Office PowerPoint</Application>
  <PresentationFormat>Presentación en pantalla (4:3)</PresentationFormat>
  <Paragraphs>281</Paragraphs>
  <Slides>29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29</vt:i4>
      </vt:variant>
    </vt:vector>
  </HeadingPairs>
  <TitlesOfParts>
    <vt:vector size="32" baseType="lpstr">
      <vt:lpstr>1_Tema de Office</vt:lpstr>
      <vt:lpstr>2_Tema de Office</vt:lpstr>
      <vt:lpstr>3_Diseño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PASOS PARA LA ELABORACIÓN DEL PEAI</vt:lpstr>
      <vt:lpstr>IDENTIFICACIÓN DE LOS PROBLEMAS AMBIENTALES (DIAGNÓSTICO)</vt:lpstr>
      <vt:lpstr>Matriz de la parrilla ambiental (DIAGNÓSTICO)</vt:lpstr>
      <vt:lpstr>Matriz de la problemas identificados (DIAGNÓSTICO)</vt:lpstr>
      <vt:lpstr>PRIORIZACIÓN DE LOS PROBLEMAS AMBIENTALES</vt:lpstr>
      <vt:lpstr>APRENDIZAJES INVOLUCRADOS EN LOS PROBLEMAS AMBIENTALES</vt:lpstr>
      <vt:lpstr> Matriz de análisis del Proyecto Educativo Ambiental Integrado </vt:lpstr>
      <vt:lpstr>  Matriz de articulación del PEAI con el PAT  </vt:lpstr>
      <vt:lpstr>Desarrollo de un plan de trabajo. Proyecto Educativo Ambiental Integrado PEAI</vt:lpstr>
      <vt:lpstr> ¿POR QUÉ UNA ORGANIZACIÓN QUE EVALÚA? </vt:lpstr>
      <vt:lpstr>Presentación de PowerPoint</vt:lpstr>
      <vt:lpstr>EVOLUCIÓN DE LOS ENFOQUES DE EDUCACIÓN AMBIENTAL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HECTOR GERMAN YAURI BENITES</dc:creator>
  <cp:lastModifiedBy>Siafoci AGA OCI SIAF</cp:lastModifiedBy>
  <cp:revision>99</cp:revision>
  <cp:lastPrinted>2014-02-14T17:57:11Z</cp:lastPrinted>
  <dcterms:created xsi:type="dcterms:W3CDTF">2014-02-14T16:05:59Z</dcterms:created>
  <dcterms:modified xsi:type="dcterms:W3CDTF">2015-04-09T00:03:50Z</dcterms:modified>
</cp:coreProperties>
</file>